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47"/>
  </p:notesMasterIdLst>
  <p:handoutMasterIdLst>
    <p:handoutMasterId r:id="rId48"/>
  </p:handoutMasterIdLst>
  <p:sldIdLst>
    <p:sldId id="256" r:id="rId3"/>
    <p:sldId id="314" r:id="rId4"/>
    <p:sldId id="315" r:id="rId5"/>
    <p:sldId id="283" r:id="rId6"/>
    <p:sldId id="297" r:id="rId7"/>
    <p:sldId id="261" r:id="rId8"/>
    <p:sldId id="284" r:id="rId9"/>
    <p:sldId id="285" r:id="rId10"/>
    <p:sldId id="340" r:id="rId11"/>
    <p:sldId id="286" r:id="rId12"/>
    <p:sldId id="287" r:id="rId13"/>
    <p:sldId id="288" r:id="rId14"/>
    <p:sldId id="291" r:id="rId15"/>
    <p:sldId id="294" r:id="rId16"/>
    <p:sldId id="313" r:id="rId17"/>
    <p:sldId id="292" r:id="rId18"/>
    <p:sldId id="341" r:id="rId19"/>
    <p:sldId id="319" r:id="rId20"/>
    <p:sldId id="293" r:id="rId21"/>
    <p:sldId id="307" r:id="rId22"/>
    <p:sldId id="320" r:id="rId23"/>
    <p:sldId id="336" r:id="rId24"/>
    <p:sldId id="338" r:id="rId25"/>
    <p:sldId id="342" r:id="rId26"/>
    <p:sldId id="339" r:id="rId27"/>
    <p:sldId id="296" r:id="rId28"/>
    <p:sldId id="289" r:id="rId29"/>
    <p:sldId id="312" r:id="rId30"/>
    <p:sldId id="290" r:id="rId31"/>
    <p:sldId id="318" r:id="rId32"/>
    <p:sldId id="321" r:id="rId33"/>
    <p:sldId id="322" r:id="rId34"/>
    <p:sldId id="323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295" r:id="rId4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077D4F5-7D1A-4E8A-94A9-787C6897EA91}">
          <p14:sldIdLst>
            <p14:sldId id="256"/>
            <p14:sldId id="314"/>
            <p14:sldId id="315"/>
            <p14:sldId id="283"/>
            <p14:sldId id="297"/>
            <p14:sldId id="261"/>
            <p14:sldId id="284"/>
            <p14:sldId id="285"/>
            <p14:sldId id="340"/>
            <p14:sldId id="286"/>
            <p14:sldId id="287"/>
            <p14:sldId id="288"/>
            <p14:sldId id="291"/>
            <p14:sldId id="294"/>
            <p14:sldId id="313"/>
            <p14:sldId id="292"/>
            <p14:sldId id="341"/>
            <p14:sldId id="319"/>
            <p14:sldId id="293"/>
            <p14:sldId id="307"/>
            <p14:sldId id="320"/>
            <p14:sldId id="336"/>
            <p14:sldId id="338"/>
            <p14:sldId id="342"/>
            <p14:sldId id="339"/>
            <p14:sldId id="296"/>
          </p14:sldIdLst>
        </p14:section>
        <p14:section name="Appendix" id="{54339F53-EA83-48A6-888F-00941FBA1BE9}">
          <p14:sldIdLst>
            <p14:sldId id="289"/>
            <p14:sldId id="312"/>
            <p14:sldId id="290"/>
            <p14:sldId id="318"/>
            <p14:sldId id="321"/>
            <p14:sldId id="322"/>
            <p14:sldId id="323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hcXyNJEy2iZ2+L0tc/+/Ep5EFk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B5DE"/>
    <a:srgbClr val="4F008C"/>
    <a:srgbClr val="185FB4"/>
    <a:srgbClr val="FFDD40"/>
    <a:srgbClr val="3D79C0"/>
    <a:srgbClr val="95ADEF"/>
    <a:srgbClr val="96CAEE"/>
    <a:srgbClr val="EB99B6"/>
    <a:srgbClr val="FFE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750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63D21-A452-4B0B-91ED-AEEDAC2B171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F90C0-8A7B-4C4F-B394-D1CBA9E8D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4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6718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dd4c888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dd4c888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206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6934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4320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207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8469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8237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8799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463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060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aad21ee7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g9aad21ee7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63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aad21ee7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0" name="Google Shape;370;g9aad21ee7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05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aad21ee7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g9aad21ee7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525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93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57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dd4c888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dd4c888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159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800" dirty="0" smtClean="0"/>
              <a:t># Hello World program in Python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import </a:t>
            </a:r>
            <a:r>
              <a:rPr lang="en-US" sz="800" dirty="0" err="1" smtClean="0"/>
              <a:t>matplotlib.pylab</a:t>
            </a:r>
            <a:r>
              <a:rPr lang="en-US" sz="800" dirty="0" smtClean="0"/>
              <a:t> as </a:t>
            </a:r>
            <a:r>
              <a:rPr lang="en-US" sz="800" dirty="0" err="1" smtClean="0"/>
              <a:t>plt</a:t>
            </a: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import cv2</a:t>
            </a:r>
          </a:p>
          <a:p>
            <a:pPr marL="158750" indent="0">
              <a:buNone/>
            </a:pPr>
            <a:r>
              <a:rPr lang="en-US" sz="800" dirty="0" smtClean="0"/>
              <a:t>import </a:t>
            </a:r>
            <a:r>
              <a:rPr lang="en-US" sz="800" dirty="0" err="1" smtClean="0"/>
              <a:t>numpy</a:t>
            </a:r>
            <a:r>
              <a:rPr lang="en-US" sz="800" dirty="0" smtClean="0"/>
              <a:t> as np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err="1" smtClean="0"/>
              <a:t>def</a:t>
            </a:r>
            <a:r>
              <a:rPr lang="en-US" sz="800" dirty="0" smtClean="0"/>
              <a:t> </a:t>
            </a:r>
            <a:r>
              <a:rPr lang="en-US" sz="800" dirty="0" err="1" smtClean="0"/>
              <a:t>region_of_interest</a:t>
            </a:r>
            <a:r>
              <a:rPr lang="en-US" sz="800" dirty="0" smtClean="0"/>
              <a:t>(</a:t>
            </a:r>
            <a:r>
              <a:rPr lang="en-US" sz="800" dirty="0" err="1" smtClean="0"/>
              <a:t>img</a:t>
            </a:r>
            <a:r>
              <a:rPr lang="en-US" sz="800" dirty="0" smtClean="0"/>
              <a:t>, vertices):</a:t>
            </a:r>
          </a:p>
          <a:p>
            <a:pPr marL="158750" indent="0">
              <a:buNone/>
            </a:pPr>
            <a:r>
              <a:rPr lang="en-US" sz="800" dirty="0" smtClean="0"/>
              <a:t>    mask = </a:t>
            </a:r>
            <a:r>
              <a:rPr lang="en-US" sz="800" dirty="0" err="1" smtClean="0"/>
              <a:t>np.zeros_like</a:t>
            </a:r>
            <a:r>
              <a:rPr lang="en-US" sz="800" dirty="0" smtClean="0"/>
              <a:t>(</a:t>
            </a:r>
            <a:r>
              <a:rPr lang="en-US" sz="800" dirty="0" err="1" smtClean="0"/>
              <a:t>img</a:t>
            </a:r>
            <a:r>
              <a:rPr lang="en-US" sz="800" dirty="0" smtClean="0"/>
              <a:t>)</a:t>
            </a:r>
          </a:p>
          <a:p>
            <a:pPr marL="158750" indent="0">
              <a:buNone/>
            </a:pPr>
            <a:r>
              <a:rPr lang="en-US" sz="800" dirty="0" smtClean="0"/>
              <a:t>    #</a:t>
            </a:r>
            <a:r>
              <a:rPr lang="en-US" sz="800" dirty="0" err="1" smtClean="0"/>
              <a:t>channel_count</a:t>
            </a:r>
            <a:r>
              <a:rPr lang="en-US" sz="800" dirty="0" smtClean="0"/>
              <a:t> = </a:t>
            </a:r>
            <a:r>
              <a:rPr lang="en-US" sz="800" dirty="0" err="1" smtClean="0"/>
              <a:t>img.shape</a:t>
            </a:r>
            <a:r>
              <a:rPr lang="en-US" sz="800" dirty="0" smtClean="0"/>
              <a:t>[2]</a:t>
            </a:r>
          </a:p>
          <a:p>
            <a:pPr marL="158750" indent="0">
              <a:buNone/>
            </a:pPr>
            <a:r>
              <a:rPr lang="en-US" sz="800" dirty="0" smtClean="0"/>
              <a:t>    </a:t>
            </a:r>
            <a:r>
              <a:rPr lang="en-US" sz="800" dirty="0" err="1" smtClean="0"/>
              <a:t>match_mask_color</a:t>
            </a:r>
            <a:r>
              <a:rPr lang="en-US" sz="800" dirty="0" smtClean="0"/>
              <a:t> = 255</a:t>
            </a:r>
          </a:p>
          <a:p>
            <a:pPr marL="158750" indent="0">
              <a:buNone/>
            </a:pPr>
            <a:r>
              <a:rPr lang="en-US" sz="800" dirty="0" smtClean="0"/>
              <a:t>    cv2.fillPoly(mask, vertices, </a:t>
            </a:r>
            <a:r>
              <a:rPr lang="en-US" sz="800" dirty="0" err="1" smtClean="0"/>
              <a:t>match_mask_color</a:t>
            </a:r>
            <a:r>
              <a:rPr lang="en-US" sz="800" dirty="0" smtClean="0"/>
              <a:t>)</a:t>
            </a:r>
          </a:p>
          <a:p>
            <a:pPr marL="158750" indent="0">
              <a:buNone/>
            </a:pPr>
            <a:r>
              <a:rPr lang="en-US" sz="800" dirty="0" smtClean="0"/>
              <a:t>    </a:t>
            </a:r>
            <a:r>
              <a:rPr lang="en-US" sz="800" dirty="0" err="1" smtClean="0"/>
              <a:t>masked_image</a:t>
            </a:r>
            <a:r>
              <a:rPr lang="en-US" sz="800" dirty="0" smtClean="0"/>
              <a:t> = cv2.bitwise_and(</a:t>
            </a:r>
            <a:r>
              <a:rPr lang="en-US" sz="800" dirty="0" err="1" smtClean="0"/>
              <a:t>img</a:t>
            </a:r>
            <a:r>
              <a:rPr lang="en-US" sz="800" dirty="0" smtClean="0"/>
              <a:t>, mask)</a:t>
            </a:r>
          </a:p>
          <a:p>
            <a:pPr marL="158750" indent="0">
              <a:buNone/>
            </a:pPr>
            <a:r>
              <a:rPr lang="en-US" sz="800" dirty="0" smtClean="0"/>
              <a:t>    return </a:t>
            </a:r>
            <a:r>
              <a:rPr lang="en-US" sz="800" dirty="0" err="1" smtClean="0"/>
              <a:t>masked_image</a:t>
            </a:r>
            <a:endParaRPr lang="en-US" sz="800" dirty="0" smtClean="0"/>
          </a:p>
          <a:p>
            <a:pPr marL="158750" indent="0">
              <a:buNone/>
            </a:pPr>
            <a:r>
              <a:rPr lang="en-US" sz="800" dirty="0" err="1" smtClean="0"/>
              <a:t>def</a:t>
            </a:r>
            <a:r>
              <a:rPr lang="en-US" sz="800" dirty="0" smtClean="0"/>
              <a:t> </a:t>
            </a:r>
            <a:r>
              <a:rPr lang="en-US" sz="800" dirty="0" err="1" smtClean="0"/>
              <a:t>drow_the_lines</a:t>
            </a:r>
            <a:r>
              <a:rPr lang="en-US" sz="800" dirty="0" smtClean="0"/>
              <a:t>(</a:t>
            </a:r>
            <a:r>
              <a:rPr lang="en-US" sz="800" dirty="0" err="1" smtClean="0"/>
              <a:t>img</a:t>
            </a:r>
            <a:r>
              <a:rPr lang="en-US" sz="800" dirty="0" smtClean="0"/>
              <a:t>, lines):</a:t>
            </a:r>
          </a:p>
          <a:p>
            <a:pPr marL="158750" indent="0">
              <a:buNone/>
            </a:pPr>
            <a:r>
              <a:rPr lang="en-US" sz="800" dirty="0" smtClean="0"/>
              <a:t>    </a:t>
            </a:r>
            <a:r>
              <a:rPr lang="en-US" sz="800" dirty="0" err="1" smtClean="0"/>
              <a:t>img</a:t>
            </a:r>
            <a:r>
              <a:rPr lang="en-US" sz="800" dirty="0" smtClean="0"/>
              <a:t> = </a:t>
            </a:r>
            <a:r>
              <a:rPr lang="en-US" sz="800" dirty="0" err="1" smtClean="0"/>
              <a:t>np.copy</a:t>
            </a:r>
            <a:r>
              <a:rPr lang="en-US" sz="800" dirty="0" smtClean="0"/>
              <a:t>(</a:t>
            </a:r>
            <a:r>
              <a:rPr lang="en-US" sz="800" dirty="0" err="1" smtClean="0"/>
              <a:t>img</a:t>
            </a:r>
            <a:r>
              <a:rPr lang="en-US" sz="800" dirty="0" smtClean="0"/>
              <a:t>)</a:t>
            </a:r>
          </a:p>
          <a:p>
            <a:pPr marL="158750" indent="0">
              <a:buNone/>
            </a:pPr>
            <a:r>
              <a:rPr lang="en-US" sz="800" dirty="0" smtClean="0"/>
              <a:t>    </a:t>
            </a:r>
            <a:r>
              <a:rPr lang="en-US" sz="800" dirty="0" err="1" smtClean="0"/>
              <a:t>blank_image</a:t>
            </a:r>
            <a:r>
              <a:rPr lang="en-US" sz="800" dirty="0" smtClean="0"/>
              <a:t> = </a:t>
            </a:r>
            <a:r>
              <a:rPr lang="en-US" sz="800" dirty="0" err="1" smtClean="0"/>
              <a:t>np.zeros</a:t>
            </a:r>
            <a:r>
              <a:rPr lang="en-US" sz="800" dirty="0" smtClean="0"/>
              <a:t>((</a:t>
            </a:r>
            <a:r>
              <a:rPr lang="en-US" sz="800" dirty="0" err="1" smtClean="0"/>
              <a:t>img.shape</a:t>
            </a:r>
            <a:r>
              <a:rPr lang="en-US" sz="800" dirty="0" smtClean="0"/>
              <a:t>[0], </a:t>
            </a:r>
            <a:r>
              <a:rPr lang="en-US" sz="800" dirty="0" err="1" smtClean="0"/>
              <a:t>img.shape</a:t>
            </a:r>
            <a:r>
              <a:rPr lang="en-US" sz="800" dirty="0" smtClean="0"/>
              <a:t>[1], 3), </a:t>
            </a:r>
            <a:r>
              <a:rPr lang="en-US" sz="800" dirty="0" err="1" smtClean="0"/>
              <a:t>dtype</a:t>
            </a:r>
            <a:r>
              <a:rPr lang="en-US" sz="800" dirty="0" smtClean="0"/>
              <a:t>=np.uint8)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    for line in lines:</a:t>
            </a:r>
          </a:p>
          <a:p>
            <a:pPr marL="158750" indent="0">
              <a:buNone/>
            </a:pPr>
            <a:r>
              <a:rPr lang="en-US" sz="800" dirty="0" smtClean="0"/>
              <a:t>        for x1, y1, x2, y2 in line:</a:t>
            </a:r>
          </a:p>
          <a:p>
            <a:pPr marL="158750" indent="0">
              <a:buNone/>
            </a:pPr>
            <a:r>
              <a:rPr lang="en-US" sz="800" dirty="0" smtClean="0"/>
              <a:t>            cv2.line(</a:t>
            </a:r>
            <a:r>
              <a:rPr lang="en-US" sz="800" dirty="0" err="1" smtClean="0"/>
              <a:t>blank_image</a:t>
            </a:r>
            <a:r>
              <a:rPr lang="en-US" sz="800" dirty="0" smtClean="0"/>
              <a:t>, (x1, y1), (x2, y2), (255, 0, 0), thickness=5)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    </a:t>
            </a:r>
            <a:r>
              <a:rPr lang="en-US" sz="800" dirty="0" err="1" smtClean="0"/>
              <a:t>img</a:t>
            </a:r>
            <a:r>
              <a:rPr lang="en-US" sz="800" dirty="0" smtClean="0"/>
              <a:t> = cv2.addWeighted(</a:t>
            </a:r>
            <a:r>
              <a:rPr lang="en-US" sz="800" dirty="0" err="1" smtClean="0"/>
              <a:t>img</a:t>
            </a:r>
            <a:r>
              <a:rPr lang="en-US" sz="800" dirty="0" smtClean="0"/>
              <a:t>, 0.8, </a:t>
            </a:r>
            <a:r>
              <a:rPr lang="en-US" sz="800" dirty="0" err="1" smtClean="0"/>
              <a:t>blank_image</a:t>
            </a:r>
            <a:r>
              <a:rPr lang="en-US" sz="800" dirty="0" smtClean="0"/>
              <a:t>, 1, 0.0)</a:t>
            </a:r>
          </a:p>
          <a:p>
            <a:pPr marL="158750" indent="0">
              <a:buNone/>
            </a:pPr>
            <a:r>
              <a:rPr lang="en-US" sz="800" dirty="0" smtClean="0"/>
              <a:t>    return </a:t>
            </a:r>
            <a:r>
              <a:rPr lang="en-US" sz="800" dirty="0" err="1" smtClean="0"/>
              <a:t>img</a:t>
            </a:r>
            <a:endParaRPr lang="en-US" sz="800" dirty="0" smtClean="0"/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image = cv2.imread('Road.png')</a:t>
            </a:r>
          </a:p>
          <a:p>
            <a:pPr marL="158750" indent="0">
              <a:buNone/>
            </a:pPr>
            <a:r>
              <a:rPr lang="en-US" sz="800" dirty="0" smtClean="0"/>
              <a:t>image = cv2.cvtColor(image, cv2.COLOR_BGR2RGB)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print(</a:t>
            </a:r>
            <a:r>
              <a:rPr lang="en-US" sz="800" dirty="0" err="1" smtClean="0"/>
              <a:t>image.shape</a:t>
            </a:r>
            <a:r>
              <a:rPr lang="en-US" sz="800" dirty="0" smtClean="0"/>
              <a:t>)</a:t>
            </a:r>
          </a:p>
          <a:p>
            <a:pPr marL="158750" indent="0">
              <a:buNone/>
            </a:pPr>
            <a:r>
              <a:rPr lang="en-US" sz="800" dirty="0" smtClean="0"/>
              <a:t>height = </a:t>
            </a:r>
            <a:r>
              <a:rPr lang="en-US" sz="800" dirty="0" err="1" smtClean="0"/>
              <a:t>image.shape</a:t>
            </a:r>
            <a:r>
              <a:rPr lang="en-US" sz="800" dirty="0" smtClean="0"/>
              <a:t>[0]</a:t>
            </a:r>
          </a:p>
          <a:p>
            <a:pPr marL="158750" indent="0">
              <a:buNone/>
            </a:pPr>
            <a:r>
              <a:rPr lang="en-US" sz="800" dirty="0" smtClean="0"/>
              <a:t>width = </a:t>
            </a:r>
            <a:r>
              <a:rPr lang="en-US" sz="800" dirty="0" err="1" smtClean="0"/>
              <a:t>image.shape</a:t>
            </a:r>
            <a:r>
              <a:rPr lang="en-US" sz="800" dirty="0" smtClean="0"/>
              <a:t>[1]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err="1" smtClean="0"/>
              <a:t>region_of_interest_vertices</a:t>
            </a:r>
            <a:r>
              <a:rPr lang="en-US" sz="800" dirty="0" smtClean="0"/>
              <a:t> = [</a:t>
            </a:r>
          </a:p>
          <a:p>
            <a:pPr marL="158750" indent="0">
              <a:buNone/>
            </a:pPr>
            <a:r>
              <a:rPr lang="en-US" sz="800" dirty="0" smtClean="0"/>
              <a:t>    (0, height),</a:t>
            </a:r>
          </a:p>
          <a:p>
            <a:pPr marL="158750" indent="0">
              <a:buNone/>
            </a:pPr>
            <a:r>
              <a:rPr lang="en-US" sz="800" dirty="0" smtClean="0"/>
              <a:t>    (width / 2, height / 2),</a:t>
            </a:r>
          </a:p>
          <a:p>
            <a:pPr marL="158750" indent="0">
              <a:buNone/>
            </a:pPr>
            <a:r>
              <a:rPr lang="en-US" sz="800" dirty="0" smtClean="0"/>
              <a:t>    (width, height)</a:t>
            </a:r>
          </a:p>
          <a:p>
            <a:pPr marL="158750" indent="0">
              <a:buNone/>
            </a:pPr>
            <a:r>
              <a:rPr lang="en-US" sz="800" dirty="0" smtClean="0"/>
              <a:t>]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err="1" smtClean="0"/>
              <a:t>gray_image</a:t>
            </a:r>
            <a:r>
              <a:rPr lang="en-US" sz="800" dirty="0" smtClean="0"/>
              <a:t> = cv2.cvtColor(image, cv2.COLOR_RGB2GRAY)</a:t>
            </a:r>
          </a:p>
          <a:p>
            <a:pPr marL="158750" indent="0">
              <a:buNone/>
            </a:pPr>
            <a:r>
              <a:rPr lang="en-US" sz="800" dirty="0" err="1" smtClean="0"/>
              <a:t>canny_image</a:t>
            </a:r>
            <a:r>
              <a:rPr lang="en-US" sz="800" dirty="0" smtClean="0"/>
              <a:t> = cv2.Canny(</a:t>
            </a:r>
            <a:r>
              <a:rPr lang="en-US" sz="800" dirty="0" err="1" smtClean="0"/>
              <a:t>gray_image</a:t>
            </a:r>
            <a:r>
              <a:rPr lang="en-US" sz="800" dirty="0" smtClean="0"/>
              <a:t>, 100, 200)</a:t>
            </a:r>
          </a:p>
          <a:p>
            <a:pPr marL="158750" indent="0">
              <a:buNone/>
            </a:pPr>
            <a:r>
              <a:rPr lang="en-US" sz="800" dirty="0" err="1" smtClean="0"/>
              <a:t>cropped_image</a:t>
            </a:r>
            <a:r>
              <a:rPr lang="en-US" sz="800" dirty="0" smtClean="0"/>
              <a:t> = </a:t>
            </a:r>
            <a:r>
              <a:rPr lang="en-US" sz="800" dirty="0" err="1" smtClean="0"/>
              <a:t>region_of_interest</a:t>
            </a:r>
            <a:r>
              <a:rPr lang="en-US" sz="800" dirty="0" smtClean="0"/>
              <a:t>(</a:t>
            </a:r>
            <a:r>
              <a:rPr lang="en-US" sz="800" dirty="0" err="1" smtClean="0"/>
              <a:t>canny_image</a:t>
            </a:r>
            <a:r>
              <a:rPr lang="en-US" sz="800" dirty="0" smtClean="0"/>
              <a:t>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           </a:t>
            </a:r>
            <a:r>
              <a:rPr lang="en-US" sz="800" dirty="0" err="1" smtClean="0"/>
              <a:t>np.array</a:t>
            </a:r>
            <a:r>
              <a:rPr lang="en-US" sz="800" dirty="0" smtClean="0"/>
              <a:t>([</a:t>
            </a:r>
            <a:r>
              <a:rPr lang="en-US" sz="800" dirty="0" err="1" smtClean="0"/>
              <a:t>region_of_interest_vertices</a:t>
            </a:r>
            <a:r>
              <a:rPr lang="en-US" sz="800" dirty="0" smtClean="0"/>
              <a:t>], np.int32), )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lines = cv2.HoughLinesP(</a:t>
            </a:r>
            <a:r>
              <a:rPr lang="en-US" sz="800" dirty="0" err="1" smtClean="0"/>
              <a:t>cropped_image</a:t>
            </a:r>
            <a:r>
              <a:rPr lang="en-US" sz="800" dirty="0" smtClean="0"/>
              <a:t>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rho=6,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theta=</a:t>
            </a:r>
            <a:r>
              <a:rPr lang="en-US" sz="800" dirty="0" err="1" smtClean="0"/>
              <a:t>np.pi</a:t>
            </a:r>
            <a:r>
              <a:rPr lang="en-US" sz="800" dirty="0" smtClean="0"/>
              <a:t>/60,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threshold=160,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lines=</a:t>
            </a:r>
            <a:r>
              <a:rPr lang="en-US" sz="800" dirty="0" err="1" smtClean="0"/>
              <a:t>np.array</a:t>
            </a:r>
            <a:r>
              <a:rPr lang="en-US" sz="800" dirty="0" smtClean="0"/>
              <a:t>([]),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</a:t>
            </a:r>
            <a:r>
              <a:rPr lang="en-US" sz="800" dirty="0" err="1" smtClean="0"/>
              <a:t>minLineLength</a:t>
            </a:r>
            <a:r>
              <a:rPr lang="en-US" sz="800" dirty="0" smtClean="0"/>
              <a:t>=40,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</a:t>
            </a:r>
            <a:r>
              <a:rPr lang="en-US" sz="800" dirty="0" err="1" smtClean="0"/>
              <a:t>maxLineGap</a:t>
            </a:r>
            <a:r>
              <a:rPr lang="en-US" sz="800" dirty="0" smtClean="0"/>
              <a:t>=25)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err="1" smtClean="0"/>
              <a:t>image_with_lines</a:t>
            </a:r>
            <a:r>
              <a:rPr lang="en-US" sz="800" dirty="0" smtClean="0"/>
              <a:t> = </a:t>
            </a:r>
            <a:r>
              <a:rPr lang="en-US" sz="800" dirty="0" err="1" smtClean="0"/>
              <a:t>drow_the_lines</a:t>
            </a:r>
            <a:r>
              <a:rPr lang="en-US" sz="800" dirty="0" smtClean="0"/>
              <a:t>(image, lines)</a:t>
            </a:r>
          </a:p>
          <a:p>
            <a:pPr marL="158750" indent="0">
              <a:buNone/>
            </a:pPr>
            <a:r>
              <a:rPr lang="en-US" sz="800" dirty="0" smtClean="0"/>
              <a:t>cv2.line(</a:t>
            </a:r>
            <a:r>
              <a:rPr lang="en-US" sz="800" dirty="0" err="1" smtClean="0"/>
              <a:t>image_with_lines</a:t>
            </a:r>
            <a:r>
              <a:rPr lang="en-US" sz="800" dirty="0" smtClean="0"/>
              <a:t>, (0,0), (20,20), (0,0,0), 15)</a:t>
            </a:r>
          </a:p>
          <a:p>
            <a:pPr marL="158750" indent="0">
              <a:buNone/>
            </a:pPr>
            <a:r>
              <a:rPr lang="en-US" sz="800" dirty="0" smtClean="0"/>
              <a:t>font = cv2.FONT_HERSHEY_SIMPLEX</a:t>
            </a:r>
          </a:p>
          <a:p>
            <a:pPr marL="158750" indent="0">
              <a:buNone/>
            </a:pPr>
            <a:r>
              <a:rPr lang="en-US" sz="800" dirty="0" smtClean="0"/>
              <a:t>cv2.putText(</a:t>
            </a:r>
            <a:r>
              <a:rPr lang="en-US" sz="800" dirty="0" err="1" smtClean="0"/>
              <a:t>image_with_lines,'ITU</a:t>
            </a:r>
            <a:r>
              <a:rPr lang="en-US" sz="800" dirty="0" smtClean="0"/>
              <a:t> challenge!',(10,500), font, 6, (200,255,155), 13, cv2.LINE_AA)</a:t>
            </a:r>
          </a:p>
          <a:p>
            <a:pPr marL="158750" indent="0">
              <a:buNone/>
            </a:pPr>
            <a:r>
              <a:rPr lang="en-US" sz="800" dirty="0" err="1" smtClean="0"/>
              <a:t>plt.imshow</a:t>
            </a:r>
            <a:r>
              <a:rPr lang="en-US" sz="800" dirty="0" smtClean="0"/>
              <a:t>(</a:t>
            </a:r>
            <a:r>
              <a:rPr lang="en-US" sz="800" dirty="0" err="1" smtClean="0"/>
              <a:t>image_with_lines</a:t>
            </a:r>
            <a:r>
              <a:rPr lang="en-US" sz="800" dirty="0" smtClean="0"/>
              <a:t>)</a:t>
            </a:r>
          </a:p>
          <a:p>
            <a:pPr marL="158750" indent="0">
              <a:buNone/>
            </a:pPr>
            <a:r>
              <a:rPr lang="en-US" sz="800" dirty="0" err="1" smtClean="0"/>
              <a:t>plt.show</a:t>
            </a:r>
            <a:r>
              <a:rPr lang="en-US" sz="800" dirty="0" smtClean="0"/>
              <a:t>()</a:t>
            </a:r>
          </a:p>
          <a:p>
            <a:pPr marL="158750" indent="0">
              <a:buNone/>
            </a:pPr>
            <a:r>
              <a:rPr lang="en-US" sz="800" dirty="0" smtClean="0"/>
              <a:t>print("Good </a:t>
            </a:r>
            <a:r>
              <a:rPr lang="en-US" sz="800" dirty="0" err="1" smtClean="0"/>
              <a:t>jop</a:t>
            </a:r>
            <a:r>
              <a:rPr lang="en-US" sz="800" dirty="0" smtClean="0"/>
              <a:t>")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61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dd4c888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dd4c888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7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5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95" name="Google Shape;9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07" name="Google Shape;10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4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28" name="Google Shape;128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35" name="Google Shape;13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4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42" name="Google Shape;14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8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48" name="Google Shape;148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98A8C"/>
              </a:buClr>
              <a:buSzPts val="2400"/>
              <a:buNone/>
              <a:defRPr sz="2400">
                <a:solidFill>
                  <a:srgbClr val="898A8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2000"/>
              <a:buNone/>
              <a:defRPr sz="2000">
                <a:solidFill>
                  <a:srgbClr val="898A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800"/>
              <a:buNone/>
              <a:defRPr sz="1800">
                <a:solidFill>
                  <a:srgbClr val="898A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9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9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08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714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08C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0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23.jpg"/><Relationship Id="rId12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11" Type="http://schemas.openxmlformats.org/officeDocument/2006/relationships/image" Target="../media/image37.png"/><Relationship Id="rId5" Type="http://schemas.openxmlformats.org/officeDocument/2006/relationships/image" Target="../media/image22.png"/><Relationship Id="rId10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microsoft.com/office/2007/relationships/hdphoto" Target="../media/hdphoto5.wdp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00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0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42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400.sv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11" Type="http://schemas.openxmlformats.org/officeDocument/2006/relationships/image" Target="../media/image68.jpg"/><Relationship Id="rId5" Type="http://schemas.openxmlformats.org/officeDocument/2006/relationships/image" Target="../media/image400.svg"/><Relationship Id="rId15" Type="http://schemas.openxmlformats.org/officeDocument/2006/relationships/image" Target="../media/image3.png"/><Relationship Id="rId10" Type="http://schemas.openxmlformats.org/officeDocument/2006/relationships/image" Target="../media/image67.jpg"/><Relationship Id="rId9" Type="http://schemas.openxmlformats.org/officeDocument/2006/relationships/image" Target="../media/image66.jpg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00.sv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slide" Target="slide3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slide" Target="slide37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34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75.jpg"/><Relationship Id="rId7" Type="http://schemas.openxmlformats.org/officeDocument/2006/relationships/slide" Target="slide3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slide" Target="slide39.xml"/><Relationship Id="rId4" Type="http://schemas.openxmlformats.org/officeDocument/2006/relationships/slide" Target="slide4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75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40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34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slide" Target="slide3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g"/><Relationship Id="rId5" Type="http://schemas.openxmlformats.org/officeDocument/2006/relationships/slide" Target="slide42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42.xml"/><Relationship Id="rId5" Type="http://schemas.openxmlformats.org/officeDocument/2006/relationships/image" Target="../media/image30.png"/><Relationship Id="rId4" Type="http://schemas.openxmlformats.org/officeDocument/2006/relationships/slide" Target="slide3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0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jp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310" name="Google Shape;31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311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250"/>
          <a:stretch/>
        </p:blipFill>
        <p:spPr>
          <a:xfrm>
            <a:off x="0" y="-133350"/>
            <a:ext cx="12192000" cy="6991350"/>
          </a:xfrm>
          <a:prstGeom prst="rect">
            <a:avLst/>
          </a:prstGeom>
        </p:spPr>
      </p:pic>
      <p:sp>
        <p:nvSpPr>
          <p:cNvPr id="315" name="Google Shape;315;p1"/>
          <p:cNvSpPr txBox="1"/>
          <p:nvPr/>
        </p:nvSpPr>
        <p:spPr>
          <a:xfrm>
            <a:off x="9443357" y="5695950"/>
            <a:ext cx="23866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800"/>
            </a:pPr>
            <a:r>
              <a:rPr lang="it-IT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ITU  AI/ML in 5G Challenge</a:t>
            </a:r>
            <a:endParaRPr sz="11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"/>
          <p:cNvSpPr/>
          <p:nvPr/>
        </p:nvSpPr>
        <p:spPr>
          <a:xfrm>
            <a:off x="9332480" y="5893192"/>
            <a:ext cx="23771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Smart Transportation   </a:t>
            </a:r>
            <a:endParaRPr sz="1100" b="0" i="0" u="none" strike="noStrike" cap="none" dirty="0">
              <a:solidFill>
                <a:srgbClr val="FFC000"/>
              </a:solidFill>
              <a:sym typeface="Arial"/>
            </a:endParaRPr>
          </a:p>
        </p:txBody>
      </p:sp>
      <p:pic>
        <p:nvPicPr>
          <p:cNvPr id="1026" name="Picture 2" descr="File:International Telecommunication Union logo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264" y="4717143"/>
            <a:ext cx="724138" cy="7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75393" y="2326823"/>
            <a:ext cx="7316107" cy="1730827"/>
            <a:chOff x="894443" y="2612573"/>
            <a:chExt cx="7316107" cy="1730827"/>
          </a:xfrm>
        </p:grpSpPr>
        <p:sp>
          <p:nvSpPr>
            <p:cNvPr id="3" name="TextBox 2"/>
            <p:cNvSpPr txBox="1"/>
            <p:nvPr/>
          </p:nvSpPr>
          <p:spPr>
            <a:xfrm>
              <a:off x="894443" y="2612573"/>
              <a:ext cx="73161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C000"/>
                  </a:solidFill>
                </a:rPr>
                <a:t>5G- ENABLED REMOTE ROAD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FIXING VEHICLE WITH DEFECT IDENTIFICATION VIDEO/IMAGE ANALYTICS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03301" y="3954463"/>
              <a:ext cx="2146300" cy="388937"/>
              <a:chOff x="825500" y="728663"/>
              <a:chExt cx="5212446" cy="369887"/>
            </a:xfrm>
          </p:grpSpPr>
          <p:sp>
            <p:nvSpPr>
              <p:cNvPr id="317" name="Google Shape;317;p1"/>
              <p:cNvSpPr/>
              <p:nvPr/>
            </p:nvSpPr>
            <p:spPr>
              <a:xfrm>
                <a:off x="833959" y="728827"/>
                <a:ext cx="5203987" cy="351203"/>
              </a:xfrm>
              <a:prstGeom prst="rect">
                <a:avLst/>
              </a:prstGeom>
              <a:solidFill>
                <a:srgbClr val="0033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1">
                  <a:buSzPts val="1800"/>
                </a:pPr>
                <a:r>
                  <a:rPr lang="en-US" sz="1800" b="1" i="0" u="none" strike="noStrike" cap="none" smtClean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Final phase </a:t>
                </a:r>
                <a:endParaRPr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825500" y="728663"/>
                <a:ext cx="355600" cy="36988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pic>
        <p:nvPicPr>
          <p:cNvPr id="1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8517" y="0"/>
            <a:ext cx="37737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NEW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METHODS &amp;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TECHNOLGY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2" name="Google Shape;401;g9aad21ee70_1_109"/>
          <p:cNvSpPr/>
          <p:nvPr/>
        </p:nvSpPr>
        <p:spPr>
          <a:xfrm>
            <a:off x="633413" y="3959780"/>
            <a:ext cx="9996488" cy="68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smtClean="0">
                <a:solidFill>
                  <a:srgbClr val="414679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800" b="0" i="0" u="none" strike="noStrike" cap="none" dirty="0">
                <a:solidFill>
                  <a:srgbClr val="414679"/>
                </a:solidFill>
                <a:latin typeface="Calibri"/>
                <a:ea typeface="Calibri"/>
                <a:cs typeface="Calibri"/>
                <a:sym typeface="Calibri"/>
              </a:rPr>
              <a:t>project involves </a:t>
            </a:r>
            <a:r>
              <a:rPr lang="en-US" sz="1800" b="0" i="0" u="none" strike="noStrike" cap="none" dirty="0" smtClean="0">
                <a:solidFill>
                  <a:srgbClr val="414679"/>
                </a:solidFill>
                <a:latin typeface="Calibri"/>
                <a:ea typeface="Calibri"/>
                <a:cs typeface="Calibri"/>
                <a:sym typeface="Calibri"/>
              </a:rPr>
              <a:t>the AI to identify road condition and using </a:t>
            </a:r>
            <a:r>
              <a:rPr lang="en-US" sz="1800" b="0" i="0" u="none" strike="noStrike" cap="none" dirty="0">
                <a:solidFill>
                  <a:srgbClr val="414679"/>
                </a:solidFill>
                <a:latin typeface="Calibri"/>
                <a:ea typeface="Calibri"/>
                <a:cs typeface="Calibri"/>
                <a:sym typeface="Calibri"/>
              </a:rPr>
              <a:t>5G to enable the remote repair of roads with the goal of reducing manpower and the expertise needed to fix </a:t>
            </a:r>
            <a:r>
              <a:rPr lang="en-US" sz="1800" b="0" i="0" u="none" strike="noStrike" cap="none" dirty="0" smtClean="0">
                <a:solidFill>
                  <a:srgbClr val="414679"/>
                </a:solidFill>
                <a:latin typeface="Calibri"/>
                <a:ea typeface="Calibri"/>
                <a:cs typeface="Calibri"/>
                <a:sym typeface="Calibri"/>
              </a:rPr>
              <a:t>potholes and road lane painting.</a:t>
            </a:r>
            <a:endParaRPr sz="1800" b="0" i="0" u="none" strike="noStrike" cap="none" dirty="0">
              <a:solidFill>
                <a:srgbClr val="4146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9991" y="2717899"/>
            <a:ext cx="110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0529888" y="3960019"/>
            <a:ext cx="632460" cy="685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1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5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203200"/>
            <a:ext cx="37737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GLANCE</a:t>
            </a:r>
            <a:endParaRPr lang="en-US"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934857" y="-203199"/>
            <a:ext cx="8345713" cy="8011886"/>
          </a:xfrm>
          <a:custGeom>
            <a:avLst/>
            <a:gdLst>
              <a:gd name="connsiteX0" fmla="*/ 0 w 7474857"/>
              <a:gd name="connsiteY0" fmla="*/ 3563257 h 7126514"/>
              <a:gd name="connsiteX1" fmla="*/ 3737429 w 7474857"/>
              <a:gd name="connsiteY1" fmla="*/ 0 h 7126514"/>
              <a:gd name="connsiteX2" fmla="*/ 7474858 w 7474857"/>
              <a:gd name="connsiteY2" fmla="*/ 3563257 h 7126514"/>
              <a:gd name="connsiteX3" fmla="*/ 3737429 w 7474857"/>
              <a:gd name="connsiteY3" fmla="*/ 7126514 h 7126514"/>
              <a:gd name="connsiteX4" fmla="*/ 0 w 7474857"/>
              <a:gd name="connsiteY4" fmla="*/ 3563257 h 7126514"/>
              <a:gd name="connsiteX0" fmla="*/ 0 w 9593943"/>
              <a:gd name="connsiteY0" fmla="*/ 2435512 h 7174298"/>
              <a:gd name="connsiteX1" fmla="*/ 5856514 w 9593943"/>
              <a:gd name="connsiteY1" fmla="*/ 33398 h 7174298"/>
              <a:gd name="connsiteX2" fmla="*/ 9593943 w 9593943"/>
              <a:gd name="connsiteY2" fmla="*/ 3596655 h 7174298"/>
              <a:gd name="connsiteX3" fmla="*/ 5856514 w 9593943"/>
              <a:gd name="connsiteY3" fmla="*/ 7159912 h 7174298"/>
              <a:gd name="connsiteX4" fmla="*/ 0 w 9593943"/>
              <a:gd name="connsiteY4" fmla="*/ 2435512 h 7174298"/>
              <a:gd name="connsiteX0" fmla="*/ 9749 w 9603692"/>
              <a:gd name="connsiteY0" fmla="*/ 2418055 h 5944936"/>
              <a:gd name="connsiteX1" fmla="*/ 5866263 w 9603692"/>
              <a:gd name="connsiteY1" fmla="*/ 15941 h 5944936"/>
              <a:gd name="connsiteX2" fmla="*/ 9603692 w 9603692"/>
              <a:gd name="connsiteY2" fmla="*/ 3579198 h 5944936"/>
              <a:gd name="connsiteX3" fmla="*/ 7346720 w 9603692"/>
              <a:gd name="connsiteY3" fmla="*/ 5908741 h 5944936"/>
              <a:gd name="connsiteX4" fmla="*/ 9749 w 9603692"/>
              <a:gd name="connsiteY4" fmla="*/ 2418055 h 5944936"/>
              <a:gd name="connsiteX0" fmla="*/ 9749 w 9603692"/>
              <a:gd name="connsiteY0" fmla="*/ 2418055 h 6753350"/>
              <a:gd name="connsiteX1" fmla="*/ 5866263 w 9603692"/>
              <a:gd name="connsiteY1" fmla="*/ 15941 h 6753350"/>
              <a:gd name="connsiteX2" fmla="*/ 9603692 w 9603692"/>
              <a:gd name="connsiteY2" fmla="*/ 3579198 h 6753350"/>
              <a:gd name="connsiteX3" fmla="*/ 7346720 w 9603692"/>
              <a:gd name="connsiteY3" fmla="*/ 5908741 h 6753350"/>
              <a:gd name="connsiteX4" fmla="*/ 9749 w 9603692"/>
              <a:gd name="connsiteY4" fmla="*/ 2418055 h 6753350"/>
              <a:gd name="connsiteX0" fmla="*/ 7830 w 10980631"/>
              <a:gd name="connsiteY0" fmla="*/ 1935197 h 5995751"/>
              <a:gd name="connsiteX1" fmla="*/ 7243202 w 10980631"/>
              <a:gd name="connsiteY1" fmla="*/ 41083 h 5995751"/>
              <a:gd name="connsiteX2" fmla="*/ 10980631 w 10980631"/>
              <a:gd name="connsiteY2" fmla="*/ 3604340 h 5995751"/>
              <a:gd name="connsiteX3" fmla="*/ 8723659 w 10980631"/>
              <a:gd name="connsiteY3" fmla="*/ 5933883 h 5995751"/>
              <a:gd name="connsiteX4" fmla="*/ 7830 w 10980631"/>
              <a:gd name="connsiteY4" fmla="*/ 1935197 h 5995751"/>
              <a:gd name="connsiteX0" fmla="*/ 44949 w 11017750"/>
              <a:gd name="connsiteY0" fmla="*/ 3353378 h 7413932"/>
              <a:gd name="connsiteX1" fmla="*/ 5596664 w 11017750"/>
              <a:gd name="connsiteY1" fmla="*/ 22350 h 7413932"/>
              <a:gd name="connsiteX2" fmla="*/ 11017750 w 11017750"/>
              <a:gd name="connsiteY2" fmla="*/ 5022521 h 7413932"/>
              <a:gd name="connsiteX3" fmla="*/ 8760778 w 11017750"/>
              <a:gd name="connsiteY3" fmla="*/ 7352064 h 7413932"/>
              <a:gd name="connsiteX4" fmla="*/ 44949 w 11017750"/>
              <a:gd name="connsiteY4" fmla="*/ 3353378 h 7413932"/>
              <a:gd name="connsiteX0" fmla="*/ 9702 w 10982503"/>
              <a:gd name="connsiteY0" fmla="*/ 3349998 h 7358589"/>
              <a:gd name="connsiteX1" fmla="*/ 5561417 w 10982503"/>
              <a:gd name="connsiteY1" fmla="*/ 18970 h 7358589"/>
              <a:gd name="connsiteX2" fmla="*/ 10982503 w 10982503"/>
              <a:gd name="connsiteY2" fmla="*/ 5019141 h 7358589"/>
              <a:gd name="connsiteX3" fmla="*/ 8725531 w 10982503"/>
              <a:gd name="connsiteY3" fmla="*/ 7348684 h 7358589"/>
              <a:gd name="connsiteX4" fmla="*/ 6947532 w 10982503"/>
              <a:gd name="connsiteY4" fmla="*/ 4503884 h 7358589"/>
              <a:gd name="connsiteX5" fmla="*/ 9702 w 10982503"/>
              <a:gd name="connsiteY5" fmla="*/ 3349998 h 735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2503" h="7358589">
                <a:moveTo>
                  <a:pt x="9702" y="3349998"/>
                </a:moveTo>
                <a:cubicBezTo>
                  <a:pt x="-221317" y="2602512"/>
                  <a:pt x="3732617" y="-259221"/>
                  <a:pt x="5561417" y="18970"/>
                </a:cubicBezTo>
                <a:cubicBezTo>
                  <a:pt x="7390217" y="297161"/>
                  <a:pt x="10982503" y="3051208"/>
                  <a:pt x="10982503" y="5019141"/>
                </a:cubicBezTo>
                <a:cubicBezTo>
                  <a:pt x="10982503" y="6987074"/>
                  <a:pt x="9398026" y="7434560"/>
                  <a:pt x="8725531" y="7348684"/>
                </a:cubicBezTo>
                <a:cubicBezTo>
                  <a:pt x="8053036" y="7262808"/>
                  <a:pt x="8400170" y="5170332"/>
                  <a:pt x="6947532" y="4503884"/>
                </a:cubicBezTo>
                <a:cubicBezTo>
                  <a:pt x="5494894" y="3837436"/>
                  <a:pt x="240721" y="4097484"/>
                  <a:pt x="9702" y="3349998"/>
                </a:cubicBez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6"/>
          <p:cNvSpPr/>
          <p:nvPr/>
        </p:nvSpPr>
        <p:spPr>
          <a:xfrm rot="3256373">
            <a:off x="3910695" y="303892"/>
            <a:ext cx="8345713" cy="8011886"/>
          </a:xfrm>
          <a:custGeom>
            <a:avLst/>
            <a:gdLst>
              <a:gd name="connsiteX0" fmla="*/ 0 w 7474857"/>
              <a:gd name="connsiteY0" fmla="*/ 3563257 h 7126514"/>
              <a:gd name="connsiteX1" fmla="*/ 3737429 w 7474857"/>
              <a:gd name="connsiteY1" fmla="*/ 0 h 7126514"/>
              <a:gd name="connsiteX2" fmla="*/ 7474858 w 7474857"/>
              <a:gd name="connsiteY2" fmla="*/ 3563257 h 7126514"/>
              <a:gd name="connsiteX3" fmla="*/ 3737429 w 7474857"/>
              <a:gd name="connsiteY3" fmla="*/ 7126514 h 7126514"/>
              <a:gd name="connsiteX4" fmla="*/ 0 w 7474857"/>
              <a:gd name="connsiteY4" fmla="*/ 3563257 h 7126514"/>
              <a:gd name="connsiteX0" fmla="*/ 0 w 9593943"/>
              <a:gd name="connsiteY0" fmla="*/ 2435512 h 7174298"/>
              <a:gd name="connsiteX1" fmla="*/ 5856514 w 9593943"/>
              <a:gd name="connsiteY1" fmla="*/ 33398 h 7174298"/>
              <a:gd name="connsiteX2" fmla="*/ 9593943 w 9593943"/>
              <a:gd name="connsiteY2" fmla="*/ 3596655 h 7174298"/>
              <a:gd name="connsiteX3" fmla="*/ 5856514 w 9593943"/>
              <a:gd name="connsiteY3" fmla="*/ 7159912 h 7174298"/>
              <a:gd name="connsiteX4" fmla="*/ 0 w 9593943"/>
              <a:gd name="connsiteY4" fmla="*/ 2435512 h 7174298"/>
              <a:gd name="connsiteX0" fmla="*/ 9749 w 9603692"/>
              <a:gd name="connsiteY0" fmla="*/ 2418055 h 5944936"/>
              <a:gd name="connsiteX1" fmla="*/ 5866263 w 9603692"/>
              <a:gd name="connsiteY1" fmla="*/ 15941 h 5944936"/>
              <a:gd name="connsiteX2" fmla="*/ 9603692 w 9603692"/>
              <a:gd name="connsiteY2" fmla="*/ 3579198 h 5944936"/>
              <a:gd name="connsiteX3" fmla="*/ 7346720 w 9603692"/>
              <a:gd name="connsiteY3" fmla="*/ 5908741 h 5944936"/>
              <a:gd name="connsiteX4" fmla="*/ 9749 w 9603692"/>
              <a:gd name="connsiteY4" fmla="*/ 2418055 h 5944936"/>
              <a:gd name="connsiteX0" fmla="*/ 9749 w 9603692"/>
              <a:gd name="connsiteY0" fmla="*/ 2418055 h 6753350"/>
              <a:gd name="connsiteX1" fmla="*/ 5866263 w 9603692"/>
              <a:gd name="connsiteY1" fmla="*/ 15941 h 6753350"/>
              <a:gd name="connsiteX2" fmla="*/ 9603692 w 9603692"/>
              <a:gd name="connsiteY2" fmla="*/ 3579198 h 6753350"/>
              <a:gd name="connsiteX3" fmla="*/ 7346720 w 9603692"/>
              <a:gd name="connsiteY3" fmla="*/ 5908741 h 6753350"/>
              <a:gd name="connsiteX4" fmla="*/ 9749 w 9603692"/>
              <a:gd name="connsiteY4" fmla="*/ 2418055 h 6753350"/>
              <a:gd name="connsiteX0" fmla="*/ 7830 w 10980631"/>
              <a:gd name="connsiteY0" fmla="*/ 1935197 h 5995751"/>
              <a:gd name="connsiteX1" fmla="*/ 7243202 w 10980631"/>
              <a:gd name="connsiteY1" fmla="*/ 41083 h 5995751"/>
              <a:gd name="connsiteX2" fmla="*/ 10980631 w 10980631"/>
              <a:gd name="connsiteY2" fmla="*/ 3604340 h 5995751"/>
              <a:gd name="connsiteX3" fmla="*/ 8723659 w 10980631"/>
              <a:gd name="connsiteY3" fmla="*/ 5933883 h 5995751"/>
              <a:gd name="connsiteX4" fmla="*/ 7830 w 10980631"/>
              <a:gd name="connsiteY4" fmla="*/ 1935197 h 5995751"/>
              <a:gd name="connsiteX0" fmla="*/ 44949 w 11017750"/>
              <a:gd name="connsiteY0" fmla="*/ 3353378 h 7413932"/>
              <a:gd name="connsiteX1" fmla="*/ 5596664 w 11017750"/>
              <a:gd name="connsiteY1" fmla="*/ 22350 h 7413932"/>
              <a:gd name="connsiteX2" fmla="*/ 11017750 w 11017750"/>
              <a:gd name="connsiteY2" fmla="*/ 5022521 h 7413932"/>
              <a:gd name="connsiteX3" fmla="*/ 8760778 w 11017750"/>
              <a:gd name="connsiteY3" fmla="*/ 7352064 h 7413932"/>
              <a:gd name="connsiteX4" fmla="*/ 44949 w 11017750"/>
              <a:gd name="connsiteY4" fmla="*/ 3353378 h 7413932"/>
              <a:gd name="connsiteX0" fmla="*/ 9702 w 10982503"/>
              <a:gd name="connsiteY0" fmla="*/ 3349998 h 7358589"/>
              <a:gd name="connsiteX1" fmla="*/ 5561417 w 10982503"/>
              <a:gd name="connsiteY1" fmla="*/ 18970 h 7358589"/>
              <a:gd name="connsiteX2" fmla="*/ 10982503 w 10982503"/>
              <a:gd name="connsiteY2" fmla="*/ 5019141 h 7358589"/>
              <a:gd name="connsiteX3" fmla="*/ 8725531 w 10982503"/>
              <a:gd name="connsiteY3" fmla="*/ 7348684 h 7358589"/>
              <a:gd name="connsiteX4" fmla="*/ 6947532 w 10982503"/>
              <a:gd name="connsiteY4" fmla="*/ 4503884 h 7358589"/>
              <a:gd name="connsiteX5" fmla="*/ 9702 w 10982503"/>
              <a:gd name="connsiteY5" fmla="*/ 3349998 h 735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2503" h="7358589">
                <a:moveTo>
                  <a:pt x="9702" y="3349998"/>
                </a:moveTo>
                <a:cubicBezTo>
                  <a:pt x="-221317" y="2602512"/>
                  <a:pt x="3732617" y="-259221"/>
                  <a:pt x="5561417" y="18970"/>
                </a:cubicBezTo>
                <a:cubicBezTo>
                  <a:pt x="7390217" y="297161"/>
                  <a:pt x="10982503" y="3051208"/>
                  <a:pt x="10982503" y="5019141"/>
                </a:cubicBezTo>
                <a:cubicBezTo>
                  <a:pt x="10982503" y="6987074"/>
                  <a:pt x="9398026" y="7434560"/>
                  <a:pt x="8725531" y="7348684"/>
                </a:cubicBezTo>
                <a:cubicBezTo>
                  <a:pt x="8053036" y="7262808"/>
                  <a:pt x="8400170" y="5170332"/>
                  <a:pt x="6947532" y="4503884"/>
                </a:cubicBezTo>
                <a:cubicBezTo>
                  <a:pt x="5494894" y="3837436"/>
                  <a:pt x="240721" y="4097484"/>
                  <a:pt x="9702" y="3349998"/>
                </a:cubicBez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49061" y="2335407"/>
            <a:ext cx="10176810" cy="3921774"/>
            <a:chOff x="647700" y="1841241"/>
            <a:chExt cx="10176810" cy="3921774"/>
          </a:xfrm>
        </p:grpSpPr>
        <p:sp>
          <p:nvSpPr>
            <p:cNvPr id="10" name="Google Shape;419;p7"/>
            <p:cNvSpPr txBox="1"/>
            <p:nvPr/>
          </p:nvSpPr>
          <p:spPr>
            <a:xfrm>
              <a:off x="647700" y="5008815"/>
              <a:ext cx="26172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Image/ video Data sources by different of users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 dirty="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Previous collaboration   </a:t>
              </a:r>
              <a:endParaRPr sz="11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20;p7"/>
            <p:cNvSpPr/>
            <p:nvPr/>
          </p:nvSpPr>
          <p:spPr>
            <a:xfrm rot="5400000">
              <a:off x="1993114" y="2888236"/>
              <a:ext cx="1816800" cy="1044900"/>
            </a:xfrm>
            <a:prstGeom prst="trapezoid">
              <a:avLst>
                <a:gd name="adj" fmla="val 77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21;p7"/>
            <p:cNvSpPr/>
            <p:nvPr/>
          </p:nvSpPr>
          <p:spPr>
            <a:xfrm>
              <a:off x="1381845" y="1841241"/>
              <a:ext cx="1040680" cy="3070257"/>
            </a:xfrm>
            <a:prstGeom prst="roundRect">
              <a:avLst>
                <a:gd name="adj" fmla="val 1977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Google Shape;422;p7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67225" y="1959266"/>
              <a:ext cx="851700" cy="85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423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23601" y="3050171"/>
              <a:ext cx="647747" cy="647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24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0517" y="4025513"/>
              <a:ext cx="746607" cy="746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425;p7"/>
            <p:cNvSpPr/>
            <p:nvPr/>
          </p:nvSpPr>
          <p:spPr>
            <a:xfrm>
              <a:off x="3848122" y="3276192"/>
              <a:ext cx="620700" cy="261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" name="Google Shape;426;p7" descr="Driverless Cars Still Handled by Humans—From Afar - WSJ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20860" y="2665982"/>
              <a:ext cx="2626500" cy="1457700"/>
            </a:xfrm>
            <a:prstGeom prst="roundRect">
              <a:avLst>
                <a:gd name="adj" fmla="val 8631"/>
              </a:avLst>
            </a:prstGeom>
            <a:noFill/>
            <a:ln>
              <a:noFill/>
            </a:ln>
          </p:spPr>
        </p:pic>
        <p:sp>
          <p:nvSpPr>
            <p:cNvPr id="18" name="Google Shape;427;p7"/>
            <p:cNvSpPr txBox="1"/>
            <p:nvPr/>
          </p:nvSpPr>
          <p:spPr>
            <a:xfrm>
              <a:off x="2840235" y="3755250"/>
              <a:ext cx="15936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SzPts val="1600"/>
              </a:pP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analytics</a:t>
              </a:r>
              <a:endParaRPr sz="1600" dirty="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  <a:p>
              <a:pPr algn="ctr">
                <a:buSzPts val="1600"/>
              </a:pP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Through AI   </a:t>
              </a:r>
              <a:endParaRPr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28;p7"/>
            <p:cNvSpPr txBox="1"/>
            <p:nvPr/>
          </p:nvSpPr>
          <p:spPr>
            <a:xfrm>
              <a:off x="4258152" y="4161651"/>
              <a:ext cx="3067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Remote vehicle control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Center </a:t>
              </a:r>
              <a:r>
                <a:rPr lang="en-US" sz="1100" b="1" i="0" u="none" strike="noStrike" cap="none" dirty="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owned/authorized  by </a:t>
              </a:r>
              <a:r>
                <a:rPr lang="en-US" sz="1100" b="1" i="0" u="none" strike="noStrike" cap="none" dirty="0" err="1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Gov</a:t>
              </a:r>
              <a:r>
                <a:rPr lang="en-US" sz="1100" b="1" i="0" u="none" strike="noStrike" cap="none" dirty="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 sz="1400" b="0" i="0" u="none" strike="noStrike" cap="none" dirty="0">
                <a:solidFill>
                  <a:srgbClr val="FFC000"/>
                </a:solidFill>
                <a:sym typeface="Arial"/>
              </a:endParaRPr>
            </a:p>
          </p:txBody>
        </p:sp>
        <p:sp>
          <p:nvSpPr>
            <p:cNvPr id="20" name="Google Shape;429;p7"/>
            <p:cNvSpPr txBox="1"/>
            <p:nvPr/>
          </p:nvSpPr>
          <p:spPr>
            <a:xfrm>
              <a:off x="7756710" y="4258154"/>
              <a:ext cx="3067800" cy="53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Construction vehicle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 dirty="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With GPS and communication model </a:t>
              </a:r>
              <a:endParaRPr sz="1400" b="0" i="0" u="none" strike="noStrike" cap="none" dirty="0">
                <a:solidFill>
                  <a:srgbClr val="FFC000"/>
                </a:solidFill>
                <a:sym typeface="Arial"/>
              </a:endParaRPr>
            </a:p>
          </p:txBody>
        </p:sp>
        <p:grpSp>
          <p:nvGrpSpPr>
            <p:cNvPr id="23" name="Google Shape;430;p7"/>
            <p:cNvGrpSpPr/>
            <p:nvPr/>
          </p:nvGrpSpPr>
          <p:grpSpPr>
            <a:xfrm>
              <a:off x="7766807" y="2232828"/>
              <a:ext cx="2856975" cy="2038770"/>
              <a:chOff x="8114213" y="2149478"/>
              <a:chExt cx="2856975" cy="2038770"/>
            </a:xfrm>
          </p:grpSpPr>
          <p:pic>
            <p:nvPicPr>
              <p:cNvPr id="24" name="Google Shape;431;p7" descr="Used Equipment | MRL Equipment Company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312588" y="2423948"/>
                <a:ext cx="2658600" cy="1764300"/>
              </a:xfrm>
              <a:prstGeom prst="roundRect">
                <a:avLst>
                  <a:gd name="adj" fmla="val 4926"/>
                </a:avLst>
              </a:prstGeom>
              <a:noFill/>
              <a:ln>
                <a:noFill/>
              </a:ln>
            </p:spPr>
          </p:pic>
          <p:sp>
            <p:nvSpPr>
              <p:cNvPr id="26" name="Google Shape;432;p7"/>
              <p:cNvSpPr/>
              <p:nvPr/>
            </p:nvSpPr>
            <p:spPr>
              <a:xfrm>
                <a:off x="8114213" y="2149478"/>
                <a:ext cx="614100" cy="627000"/>
              </a:xfrm>
              <a:prstGeom prst="roundRect">
                <a:avLst>
                  <a:gd name="adj" fmla="val 16667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5G</a:t>
                </a:r>
                <a:endParaRPr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" name="Google Shape;433;p7"/>
            <p:cNvSpPr/>
            <p:nvPr/>
          </p:nvSpPr>
          <p:spPr>
            <a:xfrm rot="10800000">
              <a:off x="2748786" y="2525372"/>
              <a:ext cx="1465800" cy="595200"/>
            </a:xfrm>
            <a:prstGeom prst="trapezoid">
              <a:avLst>
                <a:gd name="adj" fmla="val 102677"/>
              </a:avLst>
            </a:prstGeom>
            <a:solidFill>
              <a:srgbClr val="FFFFFF">
                <a:alpha val="5764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434;p7"/>
            <p:cNvGrpSpPr/>
            <p:nvPr/>
          </p:nvGrpSpPr>
          <p:grpSpPr>
            <a:xfrm>
              <a:off x="3183784" y="3102360"/>
              <a:ext cx="613973" cy="627004"/>
              <a:chOff x="2704013" y="2965268"/>
              <a:chExt cx="862200" cy="914400"/>
            </a:xfrm>
          </p:grpSpPr>
          <p:sp>
            <p:nvSpPr>
              <p:cNvPr id="29" name="Google Shape;435;p7"/>
              <p:cNvSpPr/>
              <p:nvPr/>
            </p:nvSpPr>
            <p:spPr>
              <a:xfrm>
                <a:off x="2704013" y="2965268"/>
                <a:ext cx="862200" cy="914400"/>
              </a:xfrm>
              <a:prstGeom prst="roundRect">
                <a:avLst>
                  <a:gd name="adj" fmla="val 16667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0" name="Google Shape;436;p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852214" y="3163385"/>
                <a:ext cx="531071" cy="5310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" name="Google Shape;437;p7"/>
            <p:cNvSpPr/>
            <p:nvPr/>
          </p:nvSpPr>
          <p:spPr>
            <a:xfrm>
              <a:off x="2719615" y="2115848"/>
              <a:ext cx="1509600" cy="430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Detection of road defects in real time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38;p7"/>
            <p:cNvSpPr/>
            <p:nvPr/>
          </p:nvSpPr>
          <p:spPr>
            <a:xfrm>
              <a:off x="7150100" y="3441700"/>
              <a:ext cx="749400" cy="1435200"/>
            </a:xfrm>
            <a:prstGeom prst="trapezoid">
              <a:avLst>
                <a:gd name="adj" fmla="val 35169"/>
              </a:avLst>
            </a:pr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39;p7"/>
            <p:cNvSpPr/>
            <p:nvPr/>
          </p:nvSpPr>
          <p:spPr>
            <a:xfrm>
              <a:off x="7223687" y="3283749"/>
              <a:ext cx="627900" cy="2709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40;p7"/>
            <p:cNvSpPr/>
            <p:nvPr/>
          </p:nvSpPr>
          <p:spPr>
            <a:xfrm>
              <a:off x="5831115" y="4846348"/>
              <a:ext cx="3605100" cy="253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Send construction vehicle for identifies places </a:t>
              </a: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00739" y="1794655"/>
            <a:ext cx="1316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7" name="Google Shape;519;p11"/>
          <p:cNvPicPr preferRelativeResize="0"/>
          <p:nvPr/>
        </p:nvPicPr>
        <p:blipFill rotWithShape="1">
          <a:blip r:embed="rId8">
            <a:alphaModFix/>
          </a:blip>
          <a:srcRect l="25679" t="27133" r="27131" b="53777"/>
          <a:stretch/>
        </p:blipFill>
        <p:spPr>
          <a:xfrm>
            <a:off x="8229601" y="347978"/>
            <a:ext cx="3599543" cy="71156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Footer Placeholder 3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3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203200"/>
            <a:ext cx="37737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GLANCE</a:t>
            </a:r>
            <a:endParaRPr lang="en-US"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934857" y="-203199"/>
            <a:ext cx="8345713" cy="8011886"/>
          </a:xfrm>
          <a:custGeom>
            <a:avLst/>
            <a:gdLst>
              <a:gd name="connsiteX0" fmla="*/ 0 w 7474857"/>
              <a:gd name="connsiteY0" fmla="*/ 3563257 h 7126514"/>
              <a:gd name="connsiteX1" fmla="*/ 3737429 w 7474857"/>
              <a:gd name="connsiteY1" fmla="*/ 0 h 7126514"/>
              <a:gd name="connsiteX2" fmla="*/ 7474858 w 7474857"/>
              <a:gd name="connsiteY2" fmla="*/ 3563257 h 7126514"/>
              <a:gd name="connsiteX3" fmla="*/ 3737429 w 7474857"/>
              <a:gd name="connsiteY3" fmla="*/ 7126514 h 7126514"/>
              <a:gd name="connsiteX4" fmla="*/ 0 w 7474857"/>
              <a:gd name="connsiteY4" fmla="*/ 3563257 h 7126514"/>
              <a:gd name="connsiteX0" fmla="*/ 0 w 9593943"/>
              <a:gd name="connsiteY0" fmla="*/ 2435512 h 7174298"/>
              <a:gd name="connsiteX1" fmla="*/ 5856514 w 9593943"/>
              <a:gd name="connsiteY1" fmla="*/ 33398 h 7174298"/>
              <a:gd name="connsiteX2" fmla="*/ 9593943 w 9593943"/>
              <a:gd name="connsiteY2" fmla="*/ 3596655 h 7174298"/>
              <a:gd name="connsiteX3" fmla="*/ 5856514 w 9593943"/>
              <a:gd name="connsiteY3" fmla="*/ 7159912 h 7174298"/>
              <a:gd name="connsiteX4" fmla="*/ 0 w 9593943"/>
              <a:gd name="connsiteY4" fmla="*/ 2435512 h 7174298"/>
              <a:gd name="connsiteX0" fmla="*/ 9749 w 9603692"/>
              <a:gd name="connsiteY0" fmla="*/ 2418055 h 5944936"/>
              <a:gd name="connsiteX1" fmla="*/ 5866263 w 9603692"/>
              <a:gd name="connsiteY1" fmla="*/ 15941 h 5944936"/>
              <a:gd name="connsiteX2" fmla="*/ 9603692 w 9603692"/>
              <a:gd name="connsiteY2" fmla="*/ 3579198 h 5944936"/>
              <a:gd name="connsiteX3" fmla="*/ 7346720 w 9603692"/>
              <a:gd name="connsiteY3" fmla="*/ 5908741 h 5944936"/>
              <a:gd name="connsiteX4" fmla="*/ 9749 w 9603692"/>
              <a:gd name="connsiteY4" fmla="*/ 2418055 h 5944936"/>
              <a:gd name="connsiteX0" fmla="*/ 9749 w 9603692"/>
              <a:gd name="connsiteY0" fmla="*/ 2418055 h 6753350"/>
              <a:gd name="connsiteX1" fmla="*/ 5866263 w 9603692"/>
              <a:gd name="connsiteY1" fmla="*/ 15941 h 6753350"/>
              <a:gd name="connsiteX2" fmla="*/ 9603692 w 9603692"/>
              <a:gd name="connsiteY2" fmla="*/ 3579198 h 6753350"/>
              <a:gd name="connsiteX3" fmla="*/ 7346720 w 9603692"/>
              <a:gd name="connsiteY3" fmla="*/ 5908741 h 6753350"/>
              <a:gd name="connsiteX4" fmla="*/ 9749 w 9603692"/>
              <a:gd name="connsiteY4" fmla="*/ 2418055 h 6753350"/>
              <a:gd name="connsiteX0" fmla="*/ 7830 w 10980631"/>
              <a:gd name="connsiteY0" fmla="*/ 1935197 h 5995751"/>
              <a:gd name="connsiteX1" fmla="*/ 7243202 w 10980631"/>
              <a:gd name="connsiteY1" fmla="*/ 41083 h 5995751"/>
              <a:gd name="connsiteX2" fmla="*/ 10980631 w 10980631"/>
              <a:gd name="connsiteY2" fmla="*/ 3604340 h 5995751"/>
              <a:gd name="connsiteX3" fmla="*/ 8723659 w 10980631"/>
              <a:gd name="connsiteY3" fmla="*/ 5933883 h 5995751"/>
              <a:gd name="connsiteX4" fmla="*/ 7830 w 10980631"/>
              <a:gd name="connsiteY4" fmla="*/ 1935197 h 5995751"/>
              <a:gd name="connsiteX0" fmla="*/ 44949 w 11017750"/>
              <a:gd name="connsiteY0" fmla="*/ 3353378 h 7413932"/>
              <a:gd name="connsiteX1" fmla="*/ 5596664 w 11017750"/>
              <a:gd name="connsiteY1" fmla="*/ 22350 h 7413932"/>
              <a:gd name="connsiteX2" fmla="*/ 11017750 w 11017750"/>
              <a:gd name="connsiteY2" fmla="*/ 5022521 h 7413932"/>
              <a:gd name="connsiteX3" fmla="*/ 8760778 w 11017750"/>
              <a:gd name="connsiteY3" fmla="*/ 7352064 h 7413932"/>
              <a:gd name="connsiteX4" fmla="*/ 44949 w 11017750"/>
              <a:gd name="connsiteY4" fmla="*/ 3353378 h 7413932"/>
              <a:gd name="connsiteX0" fmla="*/ 9702 w 10982503"/>
              <a:gd name="connsiteY0" fmla="*/ 3349998 h 7358589"/>
              <a:gd name="connsiteX1" fmla="*/ 5561417 w 10982503"/>
              <a:gd name="connsiteY1" fmla="*/ 18970 h 7358589"/>
              <a:gd name="connsiteX2" fmla="*/ 10982503 w 10982503"/>
              <a:gd name="connsiteY2" fmla="*/ 5019141 h 7358589"/>
              <a:gd name="connsiteX3" fmla="*/ 8725531 w 10982503"/>
              <a:gd name="connsiteY3" fmla="*/ 7348684 h 7358589"/>
              <a:gd name="connsiteX4" fmla="*/ 6947532 w 10982503"/>
              <a:gd name="connsiteY4" fmla="*/ 4503884 h 7358589"/>
              <a:gd name="connsiteX5" fmla="*/ 9702 w 10982503"/>
              <a:gd name="connsiteY5" fmla="*/ 3349998 h 735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2503" h="7358589">
                <a:moveTo>
                  <a:pt x="9702" y="3349998"/>
                </a:moveTo>
                <a:cubicBezTo>
                  <a:pt x="-221317" y="2602512"/>
                  <a:pt x="3732617" y="-259221"/>
                  <a:pt x="5561417" y="18970"/>
                </a:cubicBezTo>
                <a:cubicBezTo>
                  <a:pt x="7390217" y="297161"/>
                  <a:pt x="10982503" y="3051208"/>
                  <a:pt x="10982503" y="5019141"/>
                </a:cubicBezTo>
                <a:cubicBezTo>
                  <a:pt x="10982503" y="6987074"/>
                  <a:pt x="9398026" y="7434560"/>
                  <a:pt x="8725531" y="7348684"/>
                </a:cubicBezTo>
                <a:cubicBezTo>
                  <a:pt x="8053036" y="7262808"/>
                  <a:pt x="8400170" y="5170332"/>
                  <a:pt x="6947532" y="4503884"/>
                </a:cubicBezTo>
                <a:cubicBezTo>
                  <a:pt x="5494894" y="3837436"/>
                  <a:pt x="240721" y="4097484"/>
                  <a:pt x="9702" y="3349998"/>
                </a:cubicBez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6"/>
          <p:cNvSpPr/>
          <p:nvPr/>
        </p:nvSpPr>
        <p:spPr>
          <a:xfrm rot="3256373">
            <a:off x="3910695" y="303892"/>
            <a:ext cx="8345713" cy="8011886"/>
          </a:xfrm>
          <a:custGeom>
            <a:avLst/>
            <a:gdLst>
              <a:gd name="connsiteX0" fmla="*/ 0 w 7474857"/>
              <a:gd name="connsiteY0" fmla="*/ 3563257 h 7126514"/>
              <a:gd name="connsiteX1" fmla="*/ 3737429 w 7474857"/>
              <a:gd name="connsiteY1" fmla="*/ 0 h 7126514"/>
              <a:gd name="connsiteX2" fmla="*/ 7474858 w 7474857"/>
              <a:gd name="connsiteY2" fmla="*/ 3563257 h 7126514"/>
              <a:gd name="connsiteX3" fmla="*/ 3737429 w 7474857"/>
              <a:gd name="connsiteY3" fmla="*/ 7126514 h 7126514"/>
              <a:gd name="connsiteX4" fmla="*/ 0 w 7474857"/>
              <a:gd name="connsiteY4" fmla="*/ 3563257 h 7126514"/>
              <a:gd name="connsiteX0" fmla="*/ 0 w 9593943"/>
              <a:gd name="connsiteY0" fmla="*/ 2435512 h 7174298"/>
              <a:gd name="connsiteX1" fmla="*/ 5856514 w 9593943"/>
              <a:gd name="connsiteY1" fmla="*/ 33398 h 7174298"/>
              <a:gd name="connsiteX2" fmla="*/ 9593943 w 9593943"/>
              <a:gd name="connsiteY2" fmla="*/ 3596655 h 7174298"/>
              <a:gd name="connsiteX3" fmla="*/ 5856514 w 9593943"/>
              <a:gd name="connsiteY3" fmla="*/ 7159912 h 7174298"/>
              <a:gd name="connsiteX4" fmla="*/ 0 w 9593943"/>
              <a:gd name="connsiteY4" fmla="*/ 2435512 h 7174298"/>
              <a:gd name="connsiteX0" fmla="*/ 9749 w 9603692"/>
              <a:gd name="connsiteY0" fmla="*/ 2418055 h 5944936"/>
              <a:gd name="connsiteX1" fmla="*/ 5866263 w 9603692"/>
              <a:gd name="connsiteY1" fmla="*/ 15941 h 5944936"/>
              <a:gd name="connsiteX2" fmla="*/ 9603692 w 9603692"/>
              <a:gd name="connsiteY2" fmla="*/ 3579198 h 5944936"/>
              <a:gd name="connsiteX3" fmla="*/ 7346720 w 9603692"/>
              <a:gd name="connsiteY3" fmla="*/ 5908741 h 5944936"/>
              <a:gd name="connsiteX4" fmla="*/ 9749 w 9603692"/>
              <a:gd name="connsiteY4" fmla="*/ 2418055 h 5944936"/>
              <a:gd name="connsiteX0" fmla="*/ 9749 w 9603692"/>
              <a:gd name="connsiteY0" fmla="*/ 2418055 h 6753350"/>
              <a:gd name="connsiteX1" fmla="*/ 5866263 w 9603692"/>
              <a:gd name="connsiteY1" fmla="*/ 15941 h 6753350"/>
              <a:gd name="connsiteX2" fmla="*/ 9603692 w 9603692"/>
              <a:gd name="connsiteY2" fmla="*/ 3579198 h 6753350"/>
              <a:gd name="connsiteX3" fmla="*/ 7346720 w 9603692"/>
              <a:gd name="connsiteY3" fmla="*/ 5908741 h 6753350"/>
              <a:gd name="connsiteX4" fmla="*/ 9749 w 9603692"/>
              <a:gd name="connsiteY4" fmla="*/ 2418055 h 6753350"/>
              <a:gd name="connsiteX0" fmla="*/ 7830 w 10980631"/>
              <a:gd name="connsiteY0" fmla="*/ 1935197 h 5995751"/>
              <a:gd name="connsiteX1" fmla="*/ 7243202 w 10980631"/>
              <a:gd name="connsiteY1" fmla="*/ 41083 h 5995751"/>
              <a:gd name="connsiteX2" fmla="*/ 10980631 w 10980631"/>
              <a:gd name="connsiteY2" fmla="*/ 3604340 h 5995751"/>
              <a:gd name="connsiteX3" fmla="*/ 8723659 w 10980631"/>
              <a:gd name="connsiteY3" fmla="*/ 5933883 h 5995751"/>
              <a:gd name="connsiteX4" fmla="*/ 7830 w 10980631"/>
              <a:gd name="connsiteY4" fmla="*/ 1935197 h 5995751"/>
              <a:gd name="connsiteX0" fmla="*/ 44949 w 11017750"/>
              <a:gd name="connsiteY0" fmla="*/ 3353378 h 7413932"/>
              <a:gd name="connsiteX1" fmla="*/ 5596664 w 11017750"/>
              <a:gd name="connsiteY1" fmla="*/ 22350 h 7413932"/>
              <a:gd name="connsiteX2" fmla="*/ 11017750 w 11017750"/>
              <a:gd name="connsiteY2" fmla="*/ 5022521 h 7413932"/>
              <a:gd name="connsiteX3" fmla="*/ 8760778 w 11017750"/>
              <a:gd name="connsiteY3" fmla="*/ 7352064 h 7413932"/>
              <a:gd name="connsiteX4" fmla="*/ 44949 w 11017750"/>
              <a:gd name="connsiteY4" fmla="*/ 3353378 h 7413932"/>
              <a:gd name="connsiteX0" fmla="*/ 9702 w 10982503"/>
              <a:gd name="connsiteY0" fmla="*/ 3349998 h 7358589"/>
              <a:gd name="connsiteX1" fmla="*/ 5561417 w 10982503"/>
              <a:gd name="connsiteY1" fmla="*/ 18970 h 7358589"/>
              <a:gd name="connsiteX2" fmla="*/ 10982503 w 10982503"/>
              <a:gd name="connsiteY2" fmla="*/ 5019141 h 7358589"/>
              <a:gd name="connsiteX3" fmla="*/ 8725531 w 10982503"/>
              <a:gd name="connsiteY3" fmla="*/ 7348684 h 7358589"/>
              <a:gd name="connsiteX4" fmla="*/ 6947532 w 10982503"/>
              <a:gd name="connsiteY4" fmla="*/ 4503884 h 7358589"/>
              <a:gd name="connsiteX5" fmla="*/ 9702 w 10982503"/>
              <a:gd name="connsiteY5" fmla="*/ 3349998 h 735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2503" h="7358589">
                <a:moveTo>
                  <a:pt x="9702" y="3349998"/>
                </a:moveTo>
                <a:cubicBezTo>
                  <a:pt x="-221317" y="2602512"/>
                  <a:pt x="3732617" y="-259221"/>
                  <a:pt x="5561417" y="18970"/>
                </a:cubicBezTo>
                <a:cubicBezTo>
                  <a:pt x="7390217" y="297161"/>
                  <a:pt x="10982503" y="3051208"/>
                  <a:pt x="10982503" y="5019141"/>
                </a:cubicBezTo>
                <a:cubicBezTo>
                  <a:pt x="10982503" y="6987074"/>
                  <a:pt x="9398026" y="7434560"/>
                  <a:pt x="8725531" y="7348684"/>
                </a:cubicBezTo>
                <a:cubicBezTo>
                  <a:pt x="8053036" y="7262808"/>
                  <a:pt x="8400170" y="5170332"/>
                  <a:pt x="6947532" y="4503884"/>
                </a:cubicBezTo>
                <a:cubicBezTo>
                  <a:pt x="5494894" y="3837436"/>
                  <a:pt x="240721" y="4097484"/>
                  <a:pt x="9702" y="3349998"/>
                </a:cubicBez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739" y="1794655"/>
            <a:ext cx="17508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Usability/Motivation</a:t>
            </a:r>
          </a:p>
        </p:txBody>
      </p:sp>
      <p:sp>
        <p:nvSpPr>
          <p:cNvPr id="35" name="Google Shape;448;p8"/>
          <p:cNvSpPr txBox="1">
            <a:spLocks/>
          </p:cNvSpPr>
          <p:nvPr/>
        </p:nvSpPr>
        <p:spPr>
          <a:xfrm>
            <a:off x="6430556" y="5074828"/>
            <a:ext cx="30414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1200"/>
            </a:pPr>
            <a:r>
              <a:rPr lang="en-US" sz="1200" b="1" dirty="0" smtClean="0">
                <a:solidFill>
                  <a:schemeClr val="lt1"/>
                </a:solidFill>
              </a:rPr>
              <a:t>India 5G coverage plan </a:t>
            </a:r>
            <a:endParaRPr lang="en-US" dirty="0"/>
          </a:p>
        </p:txBody>
      </p:sp>
      <p:grpSp>
        <p:nvGrpSpPr>
          <p:cNvPr id="38" name="Google Shape;450;p8"/>
          <p:cNvGrpSpPr/>
          <p:nvPr/>
        </p:nvGrpSpPr>
        <p:grpSpPr>
          <a:xfrm>
            <a:off x="1306286" y="2804353"/>
            <a:ext cx="3657600" cy="2679647"/>
            <a:chOff x="3740332" y="1291602"/>
            <a:chExt cx="3657600" cy="2679647"/>
          </a:xfrm>
        </p:grpSpPr>
        <p:pic>
          <p:nvPicPr>
            <p:cNvPr id="39" name="Google Shape;451;p8" descr="الابتكارات المحلية وسيلة شركة هندية لمنافسة &quot;أوبر&quot; - حكومة 0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756660" y="1291602"/>
              <a:ext cx="3636918" cy="2132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452;p8"/>
            <p:cNvSpPr/>
            <p:nvPr/>
          </p:nvSpPr>
          <p:spPr>
            <a:xfrm>
              <a:off x="3740332" y="3509549"/>
              <a:ext cx="365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Over than 1 million trip per day leads to real time monitoring </a:t>
              </a:r>
              <a:endParaRPr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" name="Google Shape;449;p8" descr="India 5G to grow slow and reach 4.6% of connections in 2025: GSMA |  TelecomLe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2415" y="2826517"/>
            <a:ext cx="3652156" cy="21231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0460" y="275771"/>
            <a:ext cx="37737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800"/>
            </a:pP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5G AND AI 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BEING USED IN SOLUTION</a:t>
            </a:r>
            <a:endParaRPr lang="en-US" sz="3600" dirty="0"/>
          </a:p>
        </p:txBody>
      </p:sp>
      <p:sp>
        <p:nvSpPr>
          <p:cNvPr id="13" name="Google Shape;515;p11"/>
          <p:cNvSpPr/>
          <p:nvPr/>
        </p:nvSpPr>
        <p:spPr>
          <a:xfrm>
            <a:off x="4332513" y="2544687"/>
            <a:ext cx="7104743" cy="112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+mj-lt"/>
              <a:buAutoNum type="romanUcPeriod"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High-definition video feeds from trucks can be sent back and distributed to the local control center via the 5G network and MEC for remote monitoring. 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+mj-lt"/>
              <a:buAutoNum type="romanUcPeriod"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Control the 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vehicle remotely as a result the 5G network’s low latency. 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9770" y="721352"/>
            <a:ext cx="7126515" cy="1719944"/>
            <a:chOff x="4354285" y="445584"/>
            <a:chExt cx="4353646" cy="1719944"/>
          </a:xfrm>
        </p:grpSpPr>
        <p:pic>
          <p:nvPicPr>
            <p:cNvPr id="20" name="Google Shape;521;p11" descr="Used Equipment | MRL Equipment Company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318214" y="450620"/>
              <a:ext cx="2389717" cy="1714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522;p11" descr="Driverless Cars Still Handled by Humans—From Afar - WSJ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54285" y="445584"/>
              <a:ext cx="1965713" cy="1719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523;p11"/>
            <p:cNvSpPr/>
            <p:nvPr/>
          </p:nvSpPr>
          <p:spPr>
            <a:xfrm>
              <a:off x="6096871" y="447036"/>
              <a:ext cx="456405" cy="171559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5G</a:t>
              </a:r>
              <a:endParaRPr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518;p11"/>
          <p:cNvSpPr/>
          <p:nvPr/>
        </p:nvSpPr>
        <p:spPr>
          <a:xfrm>
            <a:off x="4376054" y="5624257"/>
            <a:ext cx="7090231" cy="87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indent="-400050">
              <a:buClr>
                <a:schemeClr val="bg1"/>
              </a:buClr>
              <a:buSzPts val="1800"/>
              <a:buFont typeface="+mj-lt"/>
              <a:buAutoNum type="romanUcPeriod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To automate manual work of operators who search and select road defects from road laboratories video footage, like cracks, holes and patches.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50202" y="3807817"/>
            <a:ext cx="7130597" cy="1722123"/>
            <a:chOff x="4321174" y="4925420"/>
            <a:chExt cx="4273096" cy="1790700"/>
          </a:xfrm>
        </p:grpSpPr>
        <p:pic>
          <p:nvPicPr>
            <p:cNvPr id="14" name="Google Shape;516;p11" descr="https://deepsystems.ai/images/articles/road_lab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21174" y="4939820"/>
              <a:ext cx="2166711" cy="1774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17;p11" descr="https://deepsystems.ai/images/articles/amscreen.png"/>
            <p:cNvPicPr preferRelativeResize="0"/>
            <p:nvPr/>
          </p:nvPicPr>
          <p:blipFill rotWithShape="1">
            <a:blip r:embed="rId5">
              <a:alphaModFix/>
            </a:blip>
            <a:srcRect l="20363" t="15506" r="30365" b="10192"/>
            <a:stretch/>
          </p:blipFill>
          <p:spPr>
            <a:xfrm>
              <a:off x="6344556" y="4925420"/>
              <a:ext cx="2249714" cy="179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523;p11"/>
          <p:cNvSpPr/>
          <p:nvPr/>
        </p:nvSpPr>
        <p:spPr>
          <a:xfrm>
            <a:off x="7184965" y="3807090"/>
            <a:ext cx="747093" cy="171559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520;p11"/>
          <p:cNvSpPr txBox="1"/>
          <p:nvPr/>
        </p:nvSpPr>
        <p:spPr>
          <a:xfrm>
            <a:off x="537028" y="6219374"/>
            <a:ext cx="563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https://deepsystems.ai/solutions/road-defects-detection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https://www.gsma.com/greater-china/wp-content/uploads/2020/03/5G-Use-Cases-for-Verticals-China-2020.pdf </a:t>
            </a:r>
            <a:endParaRPr sz="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9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0460" y="275771"/>
            <a:ext cx="3773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800"/>
            </a:pP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END USER 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endParaRPr lang="en-US" sz="3600" dirty="0"/>
          </a:p>
        </p:txBody>
      </p:sp>
      <p:grpSp>
        <p:nvGrpSpPr>
          <p:cNvPr id="16" name="Google Shape;533;p12"/>
          <p:cNvGrpSpPr/>
          <p:nvPr/>
        </p:nvGrpSpPr>
        <p:grpSpPr>
          <a:xfrm>
            <a:off x="917451" y="2305676"/>
            <a:ext cx="3531630" cy="3086309"/>
            <a:chOff x="618094" y="1659791"/>
            <a:chExt cx="3531630" cy="3086309"/>
          </a:xfrm>
        </p:grpSpPr>
        <p:pic>
          <p:nvPicPr>
            <p:cNvPr id="19" name="Google Shape;534;p12" descr="Dash cam culture on the rise in Saudi Arabia | Arab News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899" y="1815958"/>
              <a:ext cx="3298825" cy="1944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35;p12"/>
            <p:cNvSpPr txBox="1"/>
            <p:nvPr/>
          </p:nvSpPr>
          <p:spPr>
            <a:xfrm>
              <a:off x="845655" y="3822700"/>
              <a:ext cx="28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Cam on vehicle </a:t>
              </a:r>
              <a:endParaRPr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detect road defects in real time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" name="Google Shape;536;p12"/>
            <p:cNvGrpSpPr/>
            <p:nvPr/>
          </p:nvGrpSpPr>
          <p:grpSpPr>
            <a:xfrm>
              <a:off x="618094" y="1659791"/>
              <a:ext cx="715586" cy="2251668"/>
              <a:chOff x="1367331" y="1609013"/>
              <a:chExt cx="1104300" cy="3618300"/>
            </a:xfrm>
          </p:grpSpPr>
          <p:sp>
            <p:nvSpPr>
              <p:cNvPr id="29" name="Google Shape;537;p12"/>
              <p:cNvSpPr/>
              <p:nvPr/>
            </p:nvSpPr>
            <p:spPr>
              <a:xfrm>
                <a:off x="1367331" y="1609013"/>
                <a:ext cx="1104300" cy="361830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0" name="Google Shape;538;p1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467225" y="1959266"/>
                <a:ext cx="851822" cy="851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539;p1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623601" y="3050171"/>
                <a:ext cx="647747" cy="6477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540;p1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530517" y="4025513"/>
                <a:ext cx="746607" cy="746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74" name="Picture 2" descr="An Introduction to Smart Transpo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85" y="2449739"/>
            <a:ext cx="3094718" cy="19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4371788" y="2298442"/>
            <a:ext cx="3509524" cy="2704287"/>
            <a:chOff x="7006131" y="2218613"/>
            <a:chExt cx="3509524" cy="2704287"/>
          </a:xfrm>
        </p:grpSpPr>
        <p:sp>
          <p:nvSpPr>
            <p:cNvPr id="45" name="Google Shape;543;p12"/>
            <p:cNvSpPr/>
            <p:nvPr/>
          </p:nvSpPr>
          <p:spPr>
            <a:xfrm>
              <a:off x="7006131" y="2218613"/>
              <a:ext cx="715500" cy="22518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546;p12"/>
            <p:cNvSpPr txBox="1"/>
            <p:nvPr/>
          </p:nvSpPr>
          <p:spPr>
            <a:xfrm>
              <a:off x="7640155" y="4368800"/>
              <a:ext cx="2875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Road condition report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12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report </a:t>
              </a: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road defects in real time</a:t>
              </a:r>
              <a:endParaRPr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789904" y="2262156"/>
            <a:ext cx="3509524" cy="2704287"/>
            <a:chOff x="7006131" y="2218613"/>
            <a:chExt cx="3509524" cy="2704287"/>
          </a:xfrm>
        </p:grpSpPr>
        <p:grpSp>
          <p:nvGrpSpPr>
            <p:cNvPr id="33" name="Google Shape;541;p12"/>
            <p:cNvGrpSpPr/>
            <p:nvPr/>
          </p:nvGrpSpPr>
          <p:grpSpPr>
            <a:xfrm>
              <a:off x="7006131" y="2218613"/>
              <a:ext cx="3496767" cy="2251800"/>
              <a:chOff x="6409231" y="1926513"/>
              <a:chExt cx="3496767" cy="2251800"/>
            </a:xfrm>
          </p:grpSpPr>
          <p:pic>
            <p:nvPicPr>
              <p:cNvPr id="34" name="Google Shape;542;p12" descr="Driverless Cars Still Handled by Humans—From Afar - WSJ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905170" y="2103841"/>
                <a:ext cx="3000828" cy="18966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Google Shape;543;p12"/>
              <p:cNvSpPr/>
              <p:nvPr/>
            </p:nvSpPr>
            <p:spPr>
              <a:xfrm>
                <a:off x="6409231" y="1926513"/>
                <a:ext cx="715500" cy="225180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6" name="Google Shape;544;p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056118" y="2701833"/>
              <a:ext cx="498567" cy="498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545;p1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095672" y="3402301"/>
              <a:ext cx="534700" cy="53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546;p12"/>
            <p:cNvSpPr txBox="1"/>
            <p:nvPr/>
          </p:nvSpPr>
          <p:spPr>
            <a:xfrm>
              <a:off x="7640155" y="4368800"/>
              <a:ext cx="2875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Vehicle control center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Remote driving machine for road fixing </a:t>
              </a:r>
              <a:endParaRPr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96" y="2603653"/>
            <a:ext cx="545948" cy="545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3543300"/>
            <a:ext cx="571347" cy="57134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28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8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8925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45774" y="2020848"/>
            <a:ext cx="11793826" cy="415229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304798"/>
            <a:ext cx="377371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000" b="1" dirty="0" smtClean="0">
                <a:solidFill>
                  <a:srgbClr val="FFC000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SOLUTION</a:t>
            </a:r>
            <a:r>
              <a:rPr lang="en-US" sz="4000" b="1" dirty="0" smtClean="0">
                <a:solidFill>
                  <a:schemeClr val="lt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 </a:t>
            </a:r>
          </a:p>
          <a:p>
            <a:pPr lvl="0">
              <a:buSzPts val="1800"/>
            </a:pPr>
            <a:r>
              <a:rPr lang="en-US" sz="4000" b="1" dirty="0" smtClean="0">
                <a:solidFill>
                  <a:schemeClr val="lt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AT GLANCE</a:t>
            </a:r>
            <a:endParaRPr lang="en-US" sz="4000" b="1" dirty="0">
              <a:solidFill>
                <a:schemeClr val="lt1"/>
              </a:solidFill>
              <a:latin typeface="STC Forward" panose="00000500000000000000" pitchFamily="2" charset="-78"/>
              <a:ea typeface="Calibri"/>
              <a:cs typeface="STC Forward" panose="00000500000000000000" pitchFamily="2" charset="-78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0739" y="1693057"/>
            <a:ext cx="1316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Google Shape;675;g9ddcb1dde1_10_82"/>
          <p:cNvSpPr txBox="1"/>
          <p:nvPr/>
        </p:nvSpPr>
        <p:spPr>
          <a:xfrm>
            <a:off x="4860946" y="6165913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Sakkal Majalla"/>
              </a:rPr>
              <a:t>Network Layer</a:t>
            </a:r>
            <a:endParaRPr b="1" dirty="0">
              <a:solidFill>
                <a:srgbClr val="FFC000"/>
              </a:solidFill>
              <a:latin typeface="Calibri"/>
              <a:ea typeface="Calibri"/>
              <a:cs typeface="Calibri"/>
              <a:sym typeface="Sakkal Majalla"/>
            </a:endParaRPr>
          </a:p>
        </p:txBody>
      </p:sp>
      <p:sp>
        <p:nvSpPr>
          <p:cNvPr id="19" name="Google Shape;676;g9ddcb1dde1_10_82"/>
          <p:cNvSpPr txBox="1"/>
          <p:nvPr/>
        </p:nvSpPr>
        <p:spPr>
          <a:xfrm>
            <a:off x="7327165" y="6132386"/>
            <a:ext cx="1685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Sakkal Majalla"/>
              </a:rPr>
              <a:t>Middleware Layer</a:t>
            </a:r>
            <a:endParaRPr b="1" dirty="0">
              <a:solidFill>
                <a:srgbClr val="FFC000"/>
              </a:solidFill>
              <a:latin typeface="Calibri"/>
              <a:ea typeface="Calibri"/>
              <a:cs typeface="Calibri"/>
              <a:sym typeface="Sakkal Majalla"/>
            </a:endParaRPr>
          </a:p>
        </p:txBody>
      </p:sp>
      <p:sp>
        <p:nvSpPr>
          <p:cNvPr id="20" name="Google Shape;677;g9ddcb1dde1_10_82"/>
          <p:cNvSpPr txBox="1"/>
          <p:nvPr/>
        </p:nvSpPr>
        <p:spPr>
          <a:xfrm>
            <a:off x="10341335" y="6156703"/>
            <a:ext cx="148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Sakkal Majalla"/>
              </a:rPr>
              <a:t>Application Layer</a:t>
            </a:r>
            <a:endParaRPr b="1" dirty="0">
              <a:solidFill>
                <a:srgbClr val="FFC000"/>
              </a:solidFill>
              <a:latin typeface="Calibri"/>
              <a:ea typeface="Calibri"/>
              <a:cs typeface="Calibri"/>
              <a:sym typeface="Sakkal Majalla"/>
            </a:endParaRPr>
          </a:p>
        </p:txBody>
      </p:sp>
      <p:sp>
        <p:nvSpPr>
          <p:cNvPr id="22" name="Google Shape;678;g9ddcb1dde1_10_82"/>
          <p:cNvSpPr txBox="1"/>
          <p:nvPr/>
        </p:nvSpPr>
        <p:spPr>
          <a:xfrm>
            <a:off x="1894666" y="6184544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Sakkal Majalla"/>
              </a:rPr>
              <a:t>Physical  Layer</a:t>
            </a:r>
            <a:endParaRPr b="1" dirty="0">
              <a:solidFill>
                <a:srgbClr val="FFC000"/>
              </a:solidFill>
              <a:latin typeface="Calibri"/>
              <a:ea typeface="Calibri"/>
              <a:cs typeface="Calibri"/>
              <a:sym typeface="Sakkal Majall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2" y="3461580"/>
            <a:ext cx="14078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CCTV &amp; IOT Sensor</a:t>
            </a:r>
          </a:p>
        </p:txBody>
      </p:sp>
      <p:sp>
        <p:nvSpPr>
          <p:cNvPr id="23" name="Google Shape;678;g9ddcb1dde1_10_82"/>
          <p:cNvSpPr txBox="1"/>
          <p:nvPr/>
        </p:nvSpPr>
        <p:spPr>
          <a:xfrm>
            <a:off x="1894666" y="4426950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chemeClr val="bg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Taxi</a:t>
            </a:r>
            <a:endParaRPr sz="1100" dirty="0">
              <a:solidFill>
                <a:schemeClr val="bg1"/>
              </a:solidFill>
              <a:latin typeface="STC Forward" panose="00000500000000000000" pitchFamily="2" charset="-78"/>
              <a:ea typeface="Sakkal Majalla"/>
              <a:cs typeface="STC Forward" panose="00000500000000000000" pitchFamily="2" charset="-78"/>
              <a:sym typeface="Sakkal Majalla"/>
            </a:endParaRPr>
          </a:p>
        </p:txBody>
      </p:sp>
      <p:sp>
        <p:nvSpPr>
          <p:cNvPr id="24" name="Google Shape;678;g9ddcb1dde1_10_82"/>
          <p:cNvSpPr txBox="1"/>
          <p:nvPr/>
        </p:nvSpPr>
        <p:spPr>
          <a:xfrm>
            <a:off x="1845447" y="5883284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chemeClr val="bg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BUS</a:t>
            </a:r>
            <a:endParaRPr sz="1100" dirty="0">
              <a:solidFill>
                <a:schemeClr val="bg1"/>
              </a:solidFill>
              <a:latin typeface="STC Forward" panose="00000500000000000000" pitchFamily="2" charset="-78"/>
              <a:ea typeface="Sakkal Majalla"/>
              <a:cs typeface="STC Forward" panose="00000500000000000000" pitchFamily="2" charset="-78"/>
              <a:sym typeface="Sakkal Majalla"/>
            </a:endParaRPr>
          </a:p>
        </p:txBody>
      </p:sp>
      <p:sp>
        <p:nvSpPr>
          <p:cNvPr id="26" name="Google Shape;678;g9ddcb1dde1_10_82"/>
          <p:cNvSpPr txBox="1"/>
          <p:nvPr/>
        </p:nvSpPr>
        <p:spPr>
          <a:xfrm>
            <a:off x="1929497" y="3083116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chemeClr val="bg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Police car</a:t>
            </a:r>
            <a:endParaRPr sz="1100" dirty="0">
              <a:solidFill>
                <a:schemeClr val="bg1"/>
              </a:solidFill>
              <a:latin typeface="STC Forward" panose="00000500000000000000" pitchFamily="2" charset="-78"/>
              <a:ea typeface="Sakkal Majalla"/>
              <a:cs typeface="STC Forward" panose="00000500000000000000" pitchFamily="2" charset="-78"/>
              <a:sym typeface="Sakkal Majalla"/>
            </a:endParaRPr>
          </a:p>
        </p:txBody>
      </p:sp>
      <p:pic>
        <p:nvPicPr>
          <p:cNvPr id="2050" name="Picture 2" descr="Free to Use &amp; Public Domain Police Car Clip Art - ClipArt Best - ClipArt  Best| color: black, silver, blue | Police, Police cars, Art and craft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01" y="2296030"/>
            <a:ext cx="1264663" cy="8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AXI SERVICE IN JAISALMER in 2020 | Taxi, Taxi cab, Dehradu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9497" y="3527399"/>
            <a:ext cx="1655176" cy="96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ctv - Free technology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0" y="3923245"/>
            <a:ext cx="759677" cy="7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/>
          <p:nvPr/>
        </p:nvCxnSpPr>
        <p:spPr>
          <a:xfrm flipV="1">
            <a:off x="704068" y="2677491"/>
            <a:ext cx="1112214" cy="783882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659388" y="4792757"/>
            <a:ext cx="882769" cy="825005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3" name="Picture 26" descr="Bus to Hawke's Bay Hospital - Hawkes Bay District Health Board – Our Heal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993" y="5054105"/>
            <a:ext cx="1978579" cy="9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1222117" y="4116660"/>
            <a:ext cx="640080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567627" y="2000834"/>
            <a:ext cx="0" cy="4135772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678;g9ddcb1dde1_10_82"/>
          <p:cNvSpPr txBox="1"/>
          <p:nvPr/>
        </p:nvSpPr>
        <p:spPr>
          <a:xfrm>
            <a:off x="1955453" y="2020848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Device/ Object </a:t>
            </a:r>
            <a:endParaRPr sz="1100" b="1" dirty="0">
              <a:solidFill>
                <a:schemeClr val="tx1"/>
              </a:solidFill>
              <a:latin typeface="STC Forward" panose="00000500000000000000" pitchFamily="2" charset="-78"/>
              <a:ea typeface="Sakkal Majalla"/>
              <a:cs typeface="STC Forward" panose="00000500000000000000" pitchFamily="2" charset="-78"/>
              <a:sym typeface="Sakkal Majalla"/>
            </a:endParaRPr>
          </a:p>
        </p:txBody>
      </p:sp>
      <p:pic>
        <p:nvPicPr>
          <p:cNvPr id="2078" name="Picture 30" descr="DataMAPt - Remote Site Monitor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78" y="4520622"/>
            <a:ext cx="1009820" cy="119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678;g9ddcb1dde1_10_82"/>
          <p:cNvSpPr txBox="1"/>
          <p:nvPr/>
        </p:nvSpPr>
        <p:spPr>
          <a:xfrm>
            <a:off x="4776136" y="2027054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100" b="1" dirty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Connectivity</a:t>
            </a:r>
          </a:p>
        </p:txBody>
      </p:sp>
      <p:sp>
        <p:nvSpPr>
          <p:cNvPr id="68" name="Google Shape;678;g9ddcb1dde1_10_82"/>
          <p:cNvSpPr txBox="1"/>
          <p:nvPr/>
        </p:nvSpPr>
        <p:spPr>
          <a:xfrm>
            <a:off x="7462814" y="2048774"/>
            <a:ext cx="15325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100" b="1" dirty="0" smtClean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Data </a:t>
            </a:r>
            <a:r>
              <a:rPr lang="en-US" sz="1100" b="1" dirty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processing </a:t>
            </a:r>
            <a:r>
              <a:rPr lang="en-US" sz="1100" b="1" dirty="0" smtClean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in the </a:t>
            </a:r>
            <a:r>
              <a:rPr lang="en-US" sz="1100" b="1" dirty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cloud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4090751" y="2000834"/>
            <a:ext cx="0" cy="4135772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795937" y="4048339"/>
            <a:ext cx="16033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Wireless access Point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002624" y="5804033"/>
            <a:ext cx="9861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Radio Tower</a:t>
            </a:r>
          </a:p>
        </p:txBody>
      </p:sp>
      <p:pic>
        <p:nvPicPr>
          <p:cNvPr id="2086" name="Picture 38" descr="Radio Communication Tower - Free vector graphic on Pixabay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606" y="2644222"/>
            <a:ext cx="683763" cy="13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/>
          <p:cNvCxnSpPr/>
          <p:nvPr/>
        </p:nvCxnSpPr>
        <p:spPr>
          <a:xfrm>
            <a:off x="3587831" y="4186902"/>
            <a:ext cx="1005840" cy="1745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439210" y="4589448"/>
            <a:ext cx="1304031" cy="954336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1" name="Elbow Connector 2050"/>
          <p:cNvCxnSpPr/>
          <p:nvPr/>
        </p:nvCxnSpPr>
        <p:spPr>
          <a:xfrm rot="16200000" flipH="1">
            <a:off x="3453859" y="2826795"/>
            <a:ext cx="1215535" cy="1013533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/>
          <p:cNvCxnSpPr/>
          <p:nvPr/>
        </p:nvCxnSpPr>
        <p:spPr>
          <a:xfrm>
            <a:off x="6061663" y="3748205"/>
            <a:ext cx="1065173" cy="13749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6012526" y="4882720"/>
            <a:ext cx="1065173" cy="13749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90" name="Picture 42" descr="Everything you need to know about Platform Migration - NewGenApps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35"/>
          <a:stretch/>
        </p:blipFill>
        <p:spPr bwMode="auto">
          <a:xfrm>
            <a:off x="7408939" y="3483701"/>
            <a:ext cx="2112757" cy="16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678;g9ddcb1dde1_10_82"/>
          <p:cNvSpPr txBox="1"/>
          <p:nvPr/>
        </p:nvSpPr>
        <p:spPr>
          <a:xfrm>
            <a:off x="10289662" y="2051394"/>
            <a:ext cx="15325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100" b="1" dirty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Application infrastructure </a:t>
            </a:r>
          </a:p>
        </p:txBody>
      </p:sp>
      <p:pic>
        <p:nvPicPr>
          <p:cNvPr id="2094" name="Picture 46" descr="Computer Monitor PNG Transparent Images | PNG Al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693" y="2736625"/>
            <a:ext cx="1679110" cy="127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27 dashboards you can easily display on your office scree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986" y="2755945"/>
            <a:ext cx="1704817" cy="11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10518320" y="4120508"/>
            <a:ext cx="12426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LDC monitoring 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1" name="Google Shape;811;g9a8be3b3b8_2_75"/>
          <p:cNvSpPr/>
          <p:nvPr/>
        </p:nvSpPr>
        <p:spPr>
          <a:xfrm>
            <a:off x="9154689" y="2148480"/>
            <a:ext cx="952500" cy="3840480"/>
          </a:xfrm>
          <a:prstGeom prst="rightBrace">
            <a:avLst>
              <a:gd name="adj1" fmla="val 34607"/>
              <a:gd name="adj2" fmla="val 49101"/>
            </a:avLst>
          </a:prstGeom>
          <a:ln>
            <a:solidFill>
              <a:srgbClr val="FFFFFF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6" name="Picture 48" descr="Free Icon | Phone ringi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637" y="4560541"/>
            <a:ext cx="1057221" cy="105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10718730" y="5680124"/>
            <a:ext cx="10839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Smart Phone 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1" name="Footer Placeholder 6"/>
          <p:cNvSpPr>
            <a:spLocks noGrp="1"/>
          </p:cNvSpPr>
          <p:nvPr>
            <p:ph type="ftr" idx="11"/>
          </p:nvPr>
        </p:nvSpPr>
        <p:spPr>
          <a:xfrm>
            <a:off x="4038600" y="6515728"/>
            <a:ext cx="4114800" cy="365125"/>
          </a:xfrm>
        </p:spPr>
        <p:txBody>
          <a:bodyPr/>
          <a:lstStyle/>
          <a:p>
            <a:r>
              <a:rPr lang="en-US" dirty="0" err="1" smtClean="0"/>
              <a:t>stc_Saudi</a:t>
            </a:r>
            <a:r>
              <a:rPr lang="en-US" dirty="0" smtClean="0"/>
              <a:t> Arabia</a:t>
            </a:r>
            <a:endParaRPr lang="en-US" dirty="0"/>
          </a:p>
        </p:txBody>
      </p:sp>
      <p:sp>
        <p:nvSpPr>
          <p:cNvPr id="148" name="Slide Number Placeholder 5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pic>
        <p:nvPicPr>
          <p:cNvPr id="4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0417" y="742950"/>
            <a:ext cx="37737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GOALS</a:t>
            </a:r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 TO BE ACHIEVED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877" y="2761442"/>
            <a:ext cx="110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aims</a:t>
            </a:r>
            <a:endParaRPr lang="en-US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5943600" y="1847850"/>
            <a:ext cx="493486" cy="2975428"/>
            <a:chOff x="5962650" y="1504950"/>
            <a:chExt cx="493486" cy="2975428"/>
          </a:xfrm>
        </p:grpSpPr>
        <p:sp>
          <p:nvSpPr>
            <p:cNvPr id="23" name="Oval 22"/>
            <p:cNvSpPr/>
            <p:nvPr/>
          </p:nvSpPr>
          <p:spPr>
            <a:xfrm>
              <a:off x="5962650" y="15049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1</a:t>
              </a:r>
              <a:endParaRPr lang="en-US" sz="2800" b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5969908" y="234435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2</a:t>
              </a:r>
              <a:endParaRPr lang="en-US" sz="2800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5998936" y="318376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3</a:t>
              </a:r>
              <a:endParaRPr lang="en-US" sz="28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998936" y="402317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4</a:t>
              </a:r>
              <a:endParaRPr lang="en-US" sz="28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477000" y="440055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Decrease </a:t>
            </a:r>
            <a:r>
              <a:rPr lang="en-US" sz="1800" dirty="0">
                <a:solidFill>
                  <a:schemeClr val="bg1"/>
                </a:solidFill>
              </a:rPr>
              <a:t>human risk </a:t>
            </a:r>
          </a:p>
        </p:txBody>
      </p:sp>
      <p:sp>
        <p:nvSpPr>
          <p:cNvPr id="8" name="Rectangle 7"/>
          <p:cNvSpPr/>
          <p:nvPr/>
        </p:nvSpPr>
        <p:spPr>
          <a:xfrm>
            <a:off x="6501029" y="1884462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Work efficiency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27118" y="2741712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Visible road lane and good road condition 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68897" y="3560862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Low car accidences </a:t>
            </a:r>
          </a:p>
        </p:txBody>
      </p:sp>
      <p:sp>
        <p:nvSpPr>
          <p:cNvPr id="30" name="Footer Placeholder 2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18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7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4525" y="1482037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Challenge description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4525" y="3293149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System design &amp; data set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2387593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Solution	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4198705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Relevance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with automotive industry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  <p:pic>
        <p:nvPicPr>
          <p:cNvPr id="20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1643598" y="4690207"/>
            <a:ext cx="10358182" cy="118551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1635429" y="3433158"/>
            <a:ext cx="10358182" cy="118551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629395" y="2138533"/>
            <a:ext cx="10358182" cy="118551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304798"/>
            <a:ext cx="37737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000" b="1" dirty="0" smtClean="0">
                <a:solidFill>
                  <a:srgbClr val="FFC000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SOLUTION</a:t>
            </a:r>
            <a:r>
              <a:rPr lang="en-US" sz="4000" b="1" dirty="0" smtClean="0">
                <a:solidFill>
                  <a:schemeClr val="lt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1337" y="1027302"/>
            <a:ext cx="926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Flowchart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1" name="Footer Placeholder 6"/>
          <p:cNvSpPr>
            <a:spLocks noGrp="1"/>
          </p:cNvSpPr>
          <p:nvPr>
            <p:ph type="ftr" idx="11"/>
          </p:nvPr>
        </p:nvSpPr>
        <p:spPr>
          <a:xfrm>
            <a:off x="4038600" y="6515728"/>
            <a:ext cx="4114800" cy="365125"/>
          </a:xfrm>
        </p:spPr>
        <p:txBody>
          <a:bodyPr/>
          <a:lstStyle/>
          <a:p>
            <a:r>
              <a:rPr lang="en-US" dirty="0" err="1" smtClean="0"/>
              <a:t>stc_Saudi</a:t>
            </a:r>
            <a:r>
              <a:rPr lang="en-US" dirty="0" smtClean="0"/>
              <a:t> Arabia</a:t>
            </a:r>
            <a:endParaRPr lang="en-US" dirty="0"/>
          </a:p>
        </p:txBody>
      </p:sp>
      <p:sp>
        <p:nvSpPr>
          <p:cNvPr id="148" name="Slide Number Placeholder 5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0589" y="5766152"/>
            <a:ext cx="13163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 Center</a:t>
            </a:r>
            <a:endParaRPr lang="en-US" sz="1100" dirty="0"/>
          </a:p>
        </p:txBody>
      </p:sp>
      <p:sp>
        <p:nvSpPr>
          <p:cNvPr id="31" name="Rectangle 30"/>
          <p:cNvSpPr/>
          <p:nvPr/>
        </p:nvSpPr>
        <p:spPr>
          <a:xfrm>
            <a:off x="499503" y="3245603"/>
            <a:ext cx="606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b="1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Road 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230974" y="4375387"/>
            <a:ext cx="1249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 Server</a:t>
            </a:r>
            <a:endParaRPr lang="en-US" sz="1100" dirty="0"/>
          </a:p>
        </p:txBody>
      </p:sp>
      <p:sp>
        <p:nvSpPr>
          <p:cNvPr id="35" name="Rectangle 34"/>
          <p:cNvSpPr/>
          <p:nvPr/>
        </p:nvSpPr>
        <p:spPr>
          <a:xfrm>
            <a:off x="1802034" y="2331693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Collect </a:t>
            </a:r>
            <a:r>
              <a:rPr lang="en-US" sz="1200" dirty="0"/>
              <a:t>videos and </a:t>
            </a:r>
            <a:r>
              <a:rPr lang="en-US" sz="1200" dirty="0" smtClean="0"/>
              <a:t>GPS </a:t>
            </a:r>
            <a:r>
              <a:rPr lang="en-US" sz="1200" dirty="0"/>
              <a:t>using sensor unit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90523" y="3637404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Analyze Data</a:t>
            </a:r>
          </a:p>
          <a:p>
            <a:pPr algn="ctr"/>
            <a:r>
              <a:rPr lang="en-US" sz="1200" dirty="0"/>
              <a:t>(AI)</a:t>
            </a:r>
          </a:p>
        </p:txBody>
      </p:sp>
      <p:sp>
        <p:nvSpPr>
          <p:cNvPr id="38" name="Diamond 37"/>
          <p:cNvSpPr/>
          <p:nvPr/>
        </p:nvSpPr>
        <p:spPr>
          <a:xfrm>
            <a:off x="5207179" y="3599664"/>
            <a:ext cx="128016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7004328" y="3517102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Send notification to the CC (Mobile &amp; Web app)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7004328" y="4845976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Assign </a:t>
            </a:r>
            <a:r>
              <a:rPr lang="en-US" sz="1200" dirty="0" smtClean="0"/>
              <a:t>Repairing Task</a:t>
            </a:r>
            <a:endParaRPr lang="en-US" sz="1200" dirty="0"/>
          </a:p>
        </p:txBody>
      </p:sp>
      <p:sp>
        <p:nvSpPr>
          <p:cNvPr id="43" name="Rectangle 42"/>
          <p:cNvSpPr/>
          <p:nvPr/>
        </p:nvSpPr>
        <p:spPr>
          <a:xfrm>
            <a:off x="10554510" y="3552747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 </a:t>
            </a:r>
            <a:r>
              <a:rPr lang="en-US" sz="1200" dirty="0" smtClean="0"/>
              <a:t>task </a:t>
            </a:r>
            <a:r>
              <a:rPr lang="en-US" sz="1200" dirty="0"/>
              <a:t>status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522498" y="2331203"/>
            <a:ext cx="12783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Send </a:t>
            </a:r>
            <a:r>
              <a:rPr lang="en-US" sz="1200" dirty="0" smtClean="0"/>
              <a:t>data to the VS</a:t>
            </a:r>
            <a:endParaRPr lang="en-US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826064" y="4056864"/>
            <a:ext cx="365760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561907" y="4039769"/>
            <a:ext cx="365760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7611428" y="4468904"/>
            <a:ext cx="2934" cy="36576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8336280" y="5320917"/>
            <a:ext cx="365760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9324478" y="3353260"/>
            <a:ext cx="0" cy="146304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rot="16200000" flipH="1">
            <a:off x="10254002" y="2596370"/>
            <a:ext cx="731520" cy="1005840"/>
          </a:xfrm>
          <a:prstGeom prst="bentConnector3">
            <a:avLst>
              <a:gd name="adj1" fmla="val -1012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Google Shape;432;p7"/>
          <p:cNvSpPr/>
          <p:nvPr/>
        </p:nvSpPr>
        <p:spPr>
          <a:xfrm>
            <a:off x="8333762" y="1630482"/>
            <a:ext cx="3566160" cy="36576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5G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4130603" y="3246244"/>
            <a:ext cx="0" cy="36576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Elbow Connector 92"/>
          <p:cNvCxnSpPr/>
          <p:nvPr/>
        </p:nvCxnSpPr>
        <p:spPr>
          <a:xfrm>
            <a:off x="5843305" y="4564918"/>
            <a:ext cx="4846320" cy="1737360"/>
          </a:xfrm>
          <a:prstGeom prst="bentConnector3">
            <a:avLst>
              <a:gd name="adj1" fmla="val -58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1194590" y="4510982"/>
            <a:ext cx="0" cy="146304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857518" y="1319335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b="1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09" name="Picture 42" descr="Everything you need to know about Platform Migration - NewGenApp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5"/>
          <a:stretch/>
        </p:blipFill>
        <p:spPr bwMode="auto">
          <a:xfrm>
            <a:off x="330829" y="3507506"/>
            <a:ext cx="1160126" cy="88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Software Development Clipart Command Centre - Command And Control Center  Icon - Png Download - Full Size Clipart (#3358536) - Pin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8" y="4778543"/>
            <a:ext cx="1280472" cy="9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ity road clipart. Free download transparent .PNG | Creazil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50" y="2255923"/>
            <a:ext cx="1413626" cy="9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432;p7"/>
          <p:cNvSpPr/>
          <p:nvPr/>
        </p:nvSpPr>
        <p:spPr>
          <a:xfrm>
            <a:off x="1677238" y="1630482"/>
            <a:ext cx="6526316" cy="36576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4G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2020500" y="1633563"/>
            <a:ext cx="795697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</a:t>
            </a:r>
            <a:r>
              <a:rPr lang="en-US" sz="1200" dirty="0" smtClean="0"/>
              <a:t>tart</a:t>
            </a:r>
            <a:endParaRPr lang="en-US" sz="1200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119466" y="2733530"/>
            <a:ext cx="365760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23458" y="3853948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Unstructured </a:t>
            </a:r>
            <a:endParaRPr lang="en-US" sz="1200" dirty="0" smtClean="0">
              <a:solidFill>
                <a:srgbClr val="FFFFFF"/>
              </a:solidFill>
            </a:endParaRPr>
          </a:p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Road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6501896" y="3753671"/>
            <a:ext cx="4491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Yes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5802066" y="4696164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No</a:t>
            </a:r>
            <a:endParaRPr lang="en-US" sz="1200" dirty="0"/>
          </a:p>
        </p:txBody>
      </p:sp>
      <p:sp>
        <p:nvSpPr>
          <p:cNvPr id="68" name="Oval 67"/>
          <p:cNvSpPr/>
          <p:nvPr/>
        </p:nvSpPr>
        <p:spPr>
          <a:xfrm>
            <a:off x="10769082" y="6067858"/>
            <a:ext cx="795697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End</a:t>
            </a:r>
            <a:endParaRPr lang="en-US" sz="1200" dirty="0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2418349" y="2047353"/>
            <a:ext cx="0" cy="27432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8753832" y="4870957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800"/>
            </a:pPr>
            <a:r>
              <a:rPr lang="en-US" sz="1200" dirty="0">
                <a:sym typeface="Calibri"/>
              </a:rPr>
              <a:t>Control the vehicle Remotely</a:t>
            </a:r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8684398" y="2319163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800"/>
            </a:pPr>
            <a:r>
              <a:rPr lang="en-US" sz="1200" dirty="0">
                <a:sym typeface="Calibri"/>
              </a:rPr>
              <a:t>Fix the road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3403023" y="3569278"/>
            <a:ext cx="1427018" cy="105294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292205" y="156358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0417" y="742950"/>
            <a:ext cx="4398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Use case </a:t>
            </a:r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diagram/Flow chart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73515" y="476854"/>
            <a:ext cx="4910599" cy="2745317"/>
            <a:chOff x="1039170" y="1506869"/>
            <a:chExt cx="3082214" cy="3087006"/>
          </a:xfrm>
        </p:grpSpPr>
        <p:sp>
          <p:nvSpPr>
            <p:cNvPr id="36" name="Google Shape;573;p16"/>
            <p:cNvSpPr txBox="1"/>
            <p:nvPr/>
          </p:nvSpPr>
          <p:spPr>
            <a:xfrm>
              <a:off x="1295920" y="3570791"/>
              <a:ext cx="871446" cy="312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bg1"/>
                  </a:solidFill>
                  <a:sym typeface="Arial"/>
                </a:rPr>
                <a:t>Yes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574;p16"/>
            <p:cNvSpPr/>
            <p:nvPr/>
          </p:nvSpPr>
          <p:spPr>
            <a:xfrm>
              <a:off x="1783874" y="2031343"/>
              <a:ext cx="263932" cy="255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76;p16"/>
            <p:cNvSpPr/>
            <p:nvPr/>
          </p:nvSpPr>
          <p:spPr>
            <a:xfrm>
              <a:off x="1323265" y="2350009"/>
              <a:ext cx="1180789" cy="1180789"/>
            </a:xfrm>
            <a:prstGeom prst="diamond">
              <a:avLst/>
            </a:pr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77;p16"/>
            <p:cNvSpPr/>
            <p:nvPr/>
          </p:nvSpPr>
          <p:spPr>
            <a:xfrm>
              <a:off x="1375400" y="1506869"/>
              <a:ext cx="1111736" cy="385441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 checks street</a:t>
              </a:r>
              <a:endParaRPr/>
            </a:p>
          </p:txBody>
        </p:sp>
        <p:sp>
          <p:nvSpPr>
            <p:cNvPr id="40" name="Google Shape;578;p16"/>
            <p:cNvSpPr txBox="1"/>
            <p:nvPr/>
          </p:nvSpPr>
          <p:spPr>
            <a:xfrm>
              <a:off x="1359043" y="2352603"/>
              <a:ext cx="1119020" cy="1139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Sabotaged</a:t>
              </a:r>
              <a:endParaRPr dirty="0"/>
            </a:p>
          </p:txBody>
        </p:sp>
        <p:sp>
          <p:nvSpPr>
            <p:cNvPr id="41" name="Google Shape;579;p16"/>
            <p:cNvSpPr/>
            <p:nvPr/>
          </p:nvSpPr>
          <p:spPr>
            <a:xfrm rot="-5400000">
              <a:off x="-207110" y="2881779"/>
              <a:ext cx="2749226" cy="256666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FFF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80;p16"/>
            <p:cNvSpPr/>
            <p:nvPr/>
          </p:nvSpPr>
          <p:spPr>
            <a:xfrm>
              <a:off x="1781590" y="3652018"/>
              <a:ext cx="263932" cy="255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81;p16"/>
            <p:cNvSpPr/>
            <p:nvPr/>
          </p:nvSpPr>
          <p:spPr>
            <a:xfrm>
              <a:off x="1365416" y="4034777"/>
              <a:ext cx="1111735" cy="55909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Remote Construction Vehicle </a:t>
              </a:r>
              <a:endParaRPr dirty="0"/>
            </a:p>
          </p:txBody>
        </p:sp>
        <p:sp>
          <p:nvSpPr>
            <p:cNvPr id="44" name="Google Shape;582;p16"/>
            <p:cNvSpPr/>
            <p:nvPr/>
          </p:nvSpPr>
          <p:spPr>
            <a:xfrm rot="-5400000">
              <a:off x="2630244" y="2806255"/>
              <a:ext cx="263932" cy="255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83;p16"/>
            <p:cNvSpPr txBox="1"/>
            <p:nvPr/>
          </p:nvSpPr>
          <p:spPr>
            <a:xfrm>
              <a:off x="2540809" y="2523104"/>
              <a:ext cx="485932" cy="268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bg1"/>
                  </a:solidFill>
                  <a:sym typeface="Arial"/>
                </a:rPr>
                <a:t>No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585;p16"/>
            <p:cNvSpPr/>
            <p:nvPr/>
          </p:nvSpPr>
          <p:spPr>
            <a:xfrm>
              <a:off x="1375400" y="1506869"/>
              <a:ext cx="1111736" cy="385441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 checks street</a:t>
              </a:r>
              <a:endParaRPr/>
            </a:p>
          </p:txBody>
        </p:sp>
        <p:sp>
          <p:nvSpPr>
            <p:cNvPr id="47" name="Google Shape;586;p16"/>
            <p:cNvSpPr/>
            <p:nvPr/>
          </p:nvSpPr>
          <p:spPr>
            <a:xfrm>
              <a:off x="3009648" y="2706532"/>
              <a:ext cx="1111736" cy="385441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Finish</a:t>
              </a: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47674" y="3943350"/>
            <a:ext cx="4398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System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Design and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Data set 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42858" y="4107543"/>
            <a:ext cx="6226628" cy="1901372"/>
          </a:xfrm>
          <a:prstGeom prst="rect">
            <a:avLst/>
          </a:prstGeom>
          <a:solidFill>
            <a:srgbClr val="FFFFFF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ttps://bdd-data.berkeley.edu/assets/bdd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03" y="4784044"/>
            <a:ext cx="2955618" cy="58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cvlibs.net/datasets/kitti/images/ki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75" y="4724400"/>
            <a:ext cx="1482725" cy="80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26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1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-564471" y="-1475015"/>
            <a:ext cx="13445066" cy="9448800"/>
            <a:chOff x="-6324600" y="-1295400"/>
            <a:chExt cx="13445066" cy="9448800"/>
          </a:xfrm>
        </p:grpSpPr>
        <p:pic>
          <p:nvPicPr>
            <p:cNvPr id="56" name="Picture Placeholder 5">
              <a:extLst>
                <a:ext uri="{FF2B5EF4-FFF2-40B4-BE49-F238E27FC236}">
                  <a16:creationId xmlns:a16="http://schemas.microsoft.com/office/drawing/2014/main" id="{1720B8A9-2C7A-4A21-823B-D29A71E73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0033C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19959"/>
            <a:stretch/>
          </p:blipFill>
          <p:spPr>
            <a:xfrm>
              <a:off x="-6324600" y="-1295400"/>
              <a:ext cx="13445066" cy="944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F100106-0D4A-4EC2-8045-E5658EF52D60}"/>
                </a:ext>
              </a:extLst>
            </p:cNvPr>
            <p:cNvSpPr txBox="1"/>
            <p:nvPr/>
          </p:nvSpPr>
          <p:spPr>
            <a:xfrm>
              <a:off x="2653874" y="2179951"/>
              <a:ext cx="54585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INDIA</a:t>
              </a:r>
              <a:endPara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WE ARE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pic>
        <p:nvPicPr>
          <p:cNvPr id="4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45" y="1849706"/>
            <a:ext cx="707931" cy="3539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827018" y="3750641"/>
            <a:ext cx="2157963" cy="1952071"/>
            <a:chOff x="8827018" y="3806600"/>
            <a:chExt cx="2157963" cy="1952071"/>
          </a:xfrm>
        </p:grpSpPr>
        <p:grpSp>
          <p:nvGrpSpPr>
            <p:cNvPr id="43" name="Group 42"/>
            <p:cNvGrpSpPr/>
            <p:nvPr/>
          </p:nvGrpSpPr>
          <p:grpSpPr>
            <a:xfrm>
              <a:off x="8903161" y="3806600"/>
              <a:ext cx="2005677" cy="1720520"/>
              <a:chOff x="6150436" y="3563712"/>
              <a:chExt cx="2005677" cy="17205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6604634" y="3563712"/>
                <a:ext cx="1097280" cy="1097280"/>
              </a:xfrm>
              <a:prstGeom prst="ellipse">
                <a:avLst/>
              </a:prstGeom>
              <a:solidFill>
                <a:srgbClr val="FFFFFF">
                  <a:alpha val="30980"/>
                </a:srgbClr>
              </a:solidFill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8789" y="3716367"/>
                <a:ext cx="668971" cy="668971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6150436" y="4761012"/>
                <a:ext cx="20056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Abdulrahman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Alromaih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Infrastructure Design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8827018" y="5450894"/>
              <a:ext cx="21579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amalromaih@stc.com.sa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63136" y="3744688"/>
            <a:ext cx="2253413" cy="2007520"/>
            <a:chOff x="3506584" y="3756594"/>
            <a:chExt cx="2253413" cy="2007520"/>
          </a:xfrm>
        </p:grpSpPr>
        <p:grpSp>
          <p:nvGrpSpPr>
            <p:cNvPr id="44" name="Group 43"/>
            <p:cNvGrpSpPr/>
            <p:nvPr/>
          </p:nvGrpSpPr>
          <p:grpSpPr>
            <a:xfrm>
              <a:off x="3553944" y="3756594"/>
              <a:ext cx="2206053" cy="1772907"/>
              <a:chOff x="8441514" y="3563712"/>
              <a:chExt cx="2206053" cy="1772907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8962073" y="3563712"/>
                <a:ext cx="1097280" cy="1097280"/>
              </a:xfrm>
              <a:prstGeom prst="ellipse">
                <a:avLst/>
              </a:prstGeom>
              <a:solidFill>
                <a:srgbClr val="FFFFFF">
                  <a:alpha val="30980"/>
                </a:srgbClr>
              </a:solidFill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5983" y="3690936"/>
                <a:ext cx="709461" cy="709461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8441514" y="4813399"/>
                <a:ext cx="22060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Nora M.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Almuhanna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EBU- Enterprise account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3506584" y="5456337"/>
              <a:ext cx="22076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nalmuhanna@stc.com.sa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34411" y="3739925"/>
            <a:ext cx="2574744" cy="2017046"/>
            <a:chOff x="5882259" y="3756593"/>
            <a:chExt cx="2574744" cy="2017046"/>
          </a:xfrm>
        </p:grpSpPr>
        <p:sp>
          <p:nvSpPr>
            <p:cNvPr id="32" name="Oval 31"/>
            <p:cNvSpPr/>
            <p:nvPr/>
          </p:nvSpPr>
          <p:spPr>
            <a:xfrm>
              <a:off x="6620991" y="3756593"/>
              <a:ext cx="1097280" cy="1097280"/>
            </a:xfrm>
            <a:prstGeom prst="ellipse">
              <a:avLst/>
            </a:prstGeom>
            <a:solidFill>
              <a:srgbClr val="FFFFFF">
                <a:alpha val="30980"/>
              </a:srgb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 </a:t>
              </a:r>
              <a:endParaRPr lang="en-US" sz="32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146" y="3914011"/>
              <a:ext cx="668971" cy="668971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882259" y="4996756"/>
              <a:ext cx="25747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Abdullah O. </a:t>
              </a:r>
              <a:r>
                <a:rPr lang="en-US" dirty="0" smtClean="0">
                  <a:solidFill>
                    <a:schemeClr val="bg1"/>
                  </a:solidFill>
                </a:rPr>
                <a:t>Alwashmi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People Strategy &amp; Experience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085039" y="5465862"/>
              <a:ext cx="21691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aoalwashmi@stc.com.sa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9384" y="3741116"/>
            <a:ext cx="2545890" cy="2014664"/>
            <a:chOff x="842284" y="3739925"/>
            <a:chExt cx="2545890" cy="2014664"/>
          </a:xfrm>
        </p:grpSpPr>
        <p:sp>
          <p:nvSpPr>
            <p:cNvPr id="33" name="Oval 32"/>
            <p:cNvSpPr/>
            <p:nvPr/>
          </p:nvSpPr>
          <p:spPr>
            <a:xfrm>
              <a:off x="1584960" y="3739925"/>
              <a:ext cx="1097280" cy="1097280"/>
            </a:xfrm>
            <a:prstGeom prst="ellipse">
              <a:avLst/>
            </a:prstGeom>
            <a:solidFill>
              <a:srgbClr val="FFFFFF">
                <a:alpha val="30980"/>
              </a:srgb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 </a:t>
              </a:r>
              <a:endParaRPr lang="en-US" sz="3200" b="1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870" y="3871911"/>
              <a:ext cx="709461" cy="709461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42284" y="4984850"/>
              <a:ext cx="254589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Atheer K. </a:t>
              </a:r>
              <a:r>
                <a:rPr lang="en-US" dirty="0" smtClean="0">
                  <a:solidFill>
                    <a:schemeClr val="bg1"/>
                  </a:solidFill>
                </a:rPr>
                <a:t>Alsaif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EBU- Business development 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27650" y="5446812"/>
              <a:ext cx="1830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akalsaif@stc.com.sa</a:t>
              </a:r>
            </a:p>
          </p:txBody>
        </p:sp>
      </p:grpSp>
      <p:pic>
        <p:nvPicPr>
          <p:cNvPr id="36" name="Picture 8" descr="صورة العلم السعودي , صورة خريطة السعودية للتحميل - الصور | National day  saudi, Words quotes, Cute stickers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896" y="2480982"/>
            <a:ext cx="1003025" cy="82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628914" y="2287732"/>
            <a:ext cx="1280216" cy="446770"/>
            <a:chOff x="6736024" y="2615512"/>
            <a:chExt cx="1280216" cy="4467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100106-0D4A-4EC2-8045-E5658EF52D60}"/>
                </a:ext>
              </a:extLst>
            </p:cNvPr>
            <p:cNvSpPr txBox="1"/>
            <p:nvPr/>
          </p:nvSpPr>
          <p:spPr>
            <a:xfrm>
              <a:off x="6736024" y="2615512"/>
              <a:ext cx="1280216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SAUDI ARABIA</a:t>
              </a:r>
              <a:endPara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9" name="Graphic 31">
              <a:extLst>
                <a:ext uri="{FF2B5EF4-FFF2-40B4-BE49-F238E27FC236}">
                  <a16:creationId xmlns:a16="http://schemas.microsoft.com/office/drawing/2014/main" id="{D6DCBF83-7B03-4C27-8480-3D3FD398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63490" y="2835783"/>
              <a:ext cx="166894" cy="226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779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Google Shape;531;p12"/>
          <p:cNvSpPr/>
          <p:nvPr/>
        </p:nvSpPr>
        <p:spPr>
          <a:xfrm>
            <a:off x="547257" y="501134"/>
            <a:ext cx="4315688" cy="167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4000" b="1" dirty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</a:rPr>
              <a:t>Evaluation Setup &amp; Timeline</a:t>
            </a:r>
            <a:endParaRPr sz="4000" b="1" dirty="0">
              <a:solidFill>
                <a:schemeClr val="bg1"/>
              </a:solidFill>
              <a:latin typeface="STC Forward" panose="00000500000000000000" pitchFamily="2" charset="-78"/>
              <a:ea typeface="Calibri"/>
              <a:cs typeface="STC Forward" panose="000005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6000" y="1276976"/>
            <a:ext cx="8356509" cy="4247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>
                <a:srgbClr val="1D252D"/>
              </a:buClr>
              <a:buSzPts val="2800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Metrics to be used (Quantitative and Qualitative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)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366653" y="1814944"/>
            <a:ext cx="3868950" cy="4414919"/>
          </a:xfrm>
          <a:prstGeom prst="roundRect">
            <a:avLst/>
          </a:prstGeom>
          <a:solidFill>
            <a:srgbClr val="FFFFFF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71582" y="1814944"/>
            <a:ext cx="3849716" cy="4414919"/>
          </a:xfrm>
          <a:prstGeom prst="roundRect">
            <a:avLst/>
          </a:prstGeom>
          <a:solidFill>
            <a:srgbClr val="FFFFFF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541199" y="1918371"/>
            <a:ext cx="8140931" cy="4019784"/>
            <a:chOff x="3568908" y="2001499"/>
            <a:chExt cx="8140931" cy="4019784"/>
          </a:xfrm>
        </p:grpSpPr>
        <p:sp>
          <p:nvSpPr>
            <p:cNvPr id="7" name="Pentagon 6"/>
            <p:cNvSpPr/>
            <p:nvPr/>
          </p:nvSpPr>
          <p:spPr>
            <a:xfrm>
              <a:off x="3568910" y="2469277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buClrTx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# of </a:t>
              </a:r>
              <a:r>
                <a:rPr lang="en-US" sz="1200" kern="12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covered </a:t>
              </a:r>
              <a:r>
                <a:rPr lang="en-US" sz="1200" kern="1200" dirty="0" smtClea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roads</a:t>
              </a:r>
              <a:endPara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Pentagon 7"/>
            <p:cNvSpPr/>
            <p:nvPr/>
          </p:nvSpPr>
          <p:spPr>
            <a:xfrm>
              <a:off x="3568908" y="5208352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% of time consumed in defects</a:t>
              </a:r>
              <a:r>
                <a:rPr kumimoji="0" lang="en-US" sz="1200" i="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repairing</a:t>
              </a:r>
              <a:endPara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Pentagon 8"/>
            <p:cNvSpPr/>
            <p:nvPr/>
          </p:nvSpPr>
          <p:spPr>
            <a:xfrm>
              <a:off x="3568909" y="3382302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% of defects repaired</a:t>
              </a:r>
            </a:p>
          </p:txBody>
        </p:sp>
        <p:sp>
          <p:nvSpPr>
            <p:cNvPr id="10" name="Pentagon 9"/>
            <p:cNvSpPr/>
            <p:nvPr/>
          </p:nvSpPr>
          <p:spPr>
            <a:xfrm>
              <a:off x="3568908" y="4295327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# of 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v</a:t>
              </a:r>
              <a:r>
                <a:rPr lang="en-US" sz="1200" dirty="0">
                  <a:latin typeface="Calibri" panose="020F0502020204030204" pitchFamily="34" charset="0"/>
                  <a:ea typeface="Arial"/>
                  <a:cs typeface="Calibri" panose="020F0502020204030204" pitchFamily="34" charset="0"/>
                </a:rPr>
                <a:t>ehicles </a:t>
              </a:r>
              <a:r>
                <a:rPr lang="en-US" sz="1200" kern="1200" dirty="0" smtClea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detect </a:t>
              </a:r>
              <a:r>
                <a:rPr lang="en-US" sz="1200" kern="12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road defects in real time</a:t>
              </a:r>
              <a:endPara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2028" y="2001499"/>
              <a:ext cx="1723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defRPr/>
              </a:pP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Quantitative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12562" y="2544210"/>
              <a:ext cx="1777260" cy="61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measure</a:t>
              </a:r>
              <a:r>
                <a:rPr kumimoji="0" 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the roads covering b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 setting the</a:t>
              </a:r>
              <a:r>
                <a:rPr kumimoji="0" 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covering baseline and target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2467" y="3539342"/>
              <a:ext cx="1916816" cy="43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measure the percentage of repairing the identified</a:t>
              </a:r>
              <a:r>
                <a:rPr kumimoji="0" 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defects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7641" y="4302142"/>
              <a:ext cx="1916816" cy="7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measure</a:t>
              </a:r>
              <a:r>
                <a:rPr kumimoji="0" 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the efficiency of vehicles which will detect the defects and their ability to do the work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7641" y="5369840"/>
              <a:ext cx="1916816" cy="43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measure the real time per defect repairing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Pentagon 16"/>
            <p:cNvSpPr/>
            <p:nvPr/>
          </p:nvSpPr>
          <p:spPr>
            <a:xfrm>
              <a:off x="8054604" y="2469277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Road color/slop after repairing</a:t>
              </a:r>
            </a:p>
          </p:txBody>
        </p:sp>
        <p:sp>
          <p:nvSpPr>
            <p:cNvPr id="18" name="Pentagon 17"/>
            <p:cNvSpPr/>
            <p:nvPr/>
          </p:nvSpPr>
          <p:spPr>
            <a:xfrm>
              <a:off x="8054602" y="5208352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1200" dirty="0" smtClea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Individual Interview</a:t>
              </a:r>
              <a:endPara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Pentagon 18"/>
            <p:cNvSpPr/>
            <p:nvPr/>
          </p:nvSpPr>
          <p:spPr>
            <a:xfrm>
              <a:off x="8054603" y="3382302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Customer</a:t>
              </a:r>
              <a:r>
                <a:rPr kumimoji="0" lang="en-US" sz="1200" i="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satisfaction survey</a:t>
              </a:r>
              <a:endPara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Pentagon 19"/>
            <p:cNvSpPr/>
            <p:nvPr/>
          </p:nvSpPr>
          <p:spPr>
            <a:xfrm>
              <a:off x="8054602" y="4295327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Focus groups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67723" y="2001499"/>
              <a:ext cx="1723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defRPr/>
              </a:pP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Qualitative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24566" y="2593537"/>
              <a:ext cx="1777260" cy="61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measure</a:t>
              </a:r>
              <a:r>
                <a:rPr kumimoji="0" lang="en-US" sz="120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the overall work done in repairing defects and compare it with the ideal work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793023" y="3474369"/>
              <a:ext cx="1916816" cy="61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see what customers</a:t>
              </a:r>
              <a:r>
                <a:rPr kumimoji="0" lang="en-US" sz="120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think of the work done and the solution impact </a:t>
              </a: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785010" y="4446372"/>
              <a:ext cx="1916816" cy="61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defRPr/>
              </a:pPr>
              <a:r>
                <a:rPr lang="en-US" sz="1200" kern="12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see what customers think of the work done and the solution impact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73648" y="5405462"/>
              <a:ext cx="1916816" cy="61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defRPr/>
              </a:pPr>
              <a:r>
                <a:rPr lang="en-US" sz="1200" kern="12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see what customers think of the work done and the solution impact  </a:t>
              </a:r>
            </a:p>
          </p:txBody>
        </p:sp>
      </p:grpSp>
      <p:pic>
        <p:nvPicPr>
          <p:cNvPr id="29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" t="14368" b="5461"/>
          <a:stretch/>
        </p:blipFill>
        <p:spPr>
          <a:xfrm>
            <a:off x="5209309" y="415636"/>
            <a:ext cx="6157948" cy="277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4555" b="5121"/>
          <a:stretch/>
        </p:blipFill>
        <p:spPr>
          <a:xfrm>
            <a:off x="5214081" y="3408218"/>
            <a:ext cx="6166454" cy="2784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78873" y="564719"/>
            <a:ext cx="4641273" cy="167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Analyze </a:t>
            </a:r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313" y="698166"/>
            <a:ext cx="570990" cy="369332"/>
          </a:xfrm>
          <a:prstGeom prst="rect">
            <a:avLst/>
          </a:prstGeom>
          <a:solidFill>
            <a:srgbClr val="FFDD40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(AI)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92530" y="2882241"/>
            <a:ext cx="3204854" cy="421573"/>
            <a:chOff x="-774370" y="2566555"/>
            <a:chExt cx="3204854" cy="421573"/>
          </a:xfrm>
        </p:grpSpPr>
        <p:sp>
          <p:nvSpPr>
            <p:cNvPr id="14" name="Rectangle 13"/>
            <p:cNvSpPr/>
            <p:nvPr/>
          </p:nvSpPr>
          <p:spPr>
            <a:xfrm>
              <a:off x="781793" y="2622261"/>
              <a:ext cx="16486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oogle Sans"/>
                </a:rPr>
                <a:t>Cloud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Google Sans"/>
                </a:rPr>
                <a:t>AutoML</a:t>
              </a:r>
              <a:endParaRPr lang="en-US" sz="1600" b="1" dirty="0">
                <a:solidFill>
                  <a:schemeClr val="bg1"/>
                </a:solidFill>
                <a:latin typeface="Google San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93" t="14300" r="87999" b="79937"/>
            <a:stretch/>
          </p:blipFill>
          <p:spPr>
            <a:xfrm>
              <a:off x="-774370" y="2566555"/>
              <a:ext cx="1484416" cy="4215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1157061" y="3439206"/>
            <a:ext cx="2990397" cy="2128658"/>
            <a:chOff x="1157061" y="3832906"/>
            <a:chExt cx="2990397" cy="212865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l="248" t="13244" r="693" b="5407"/>
            <a:stretch/>
          </p:blipFill>
          <p:spPr>
            <a:xfrm>
              <a:off x="1157516" y="4581073"/>
              <a:ext cx="2989942" cy="13804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8" name="Picture 4" descr="https://lh3.googleusercontent.com/F6ybzynbC917xMZ8I_CpYykOqq19YXlPcN3XEGP2-gT5qcVyzc2DZLRaGyklA71tfaeUDcTOU_s=w128-h128-e365-rj-sc0x00fffff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061" y="3832906"/>
              <a:ext cx="657225" cy="657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1871409" y="3908297"/>
              <a:ext cx="223069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Google Sans"/>
                </a:rPr>
                <a:t>Batch Image </a:t>
              </a:r>
              <a:r>
                <a:rPr lang="en-US" b="1" dirty="0" smtClean="0">
                  <a:solidFill>
                    <a:schemeClr val="bg1"/>
                  </a:solidFill>
                  <a:latin typeface="Google Sans"/>
                </a:rPr>
                <a:t>Download Full </a:t>
              </a:r>
              <a:r>
                <a:rPr lang="en-US" b="1" dirty="0">
                  <a:solidFill>
                    <a:schemeClr val="bg1"/>
                  </a:solidFill>
                  <a:latin typeface="Google Sans"/>
                </a:rPr>
                <a:t>Screen Capture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6184900" y="4203700"/>
            <a:ext cx="1801092" cy="16891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74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873" y="564719"/>
            <a:ext cx="4641273" cy="167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Analyze </a:t>
            </a:r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313" y="698166"/>
            <a:ext cx="570990" cy="369332"/>
          </a:xfrm>
          <a:prstGeom prst="rect">
            <a:avLst/>
          </a:prstGeom>
          <a:solidFill>
            <a:srgbClr val="FFDD40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(AI)</a:t>
            </a:r>
          </a:p>
        </p:txBody>
      </p:sp>
      <p:sp>
        <p:nvSpPr>
          <p:cNvPr id="6" name="Rectangle 5"/>
          <p:cNvSpPr/>
          <p:nvPr/>
        </p:nvSpPr>
        <p:spPr>
          <a:xfrm>
            <a:off x="8312727" y="1359202"/>
            <a:ext cx="3352800" cy="45550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58750" indent="0">
              <a:buNone/>
            </a:pPr>
            <a:r>
              <a:rPr lang="en-US" sz="500" dirty="0"/>
              <a:t># Hello World program in Python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import </a:t>
            </a:r>
            <a:r>
              <a:rPr lang="en-US" sz="500" dirty="0" err="1"/>
              <a:t>matplotlib.pylab</a:t>
            </a:r>
            <a:r>
              <a:rPr lang="en-US" sz="500" dirty="0"/>
              <a:t> as </a:t>
            </a:r>
            <a:r>
              <a:rPr lang="en-US" sz="500" dirty="0" err="1"/>
              <a:t>plt</a:t>
            </a: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import cv2</a:t>
            </a:r>
          </a:p>
          <a:p>
            <a:pPr marL="158750" indent="0">
              <a:buNone/>
            </a:pPr>
            <a:r>
              <a:rPr lang="en-US" sz="500" dirty="0"/>
              <a:t>import </a:t>
            </a:r>
            <a:r>
              <a:rPr lang="en-US" sz="500" dirty="0" err="1"/>
              <a:t>numpy</a:t>
            </a:r>
            <a:r>
              <a:rPr lang="en-US" sz="500" dirty="0"/>
              <a:t> as np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 err="1"/>
              <a:t>def</a:t>
            </a:r>
            <a:r>
              <a:rPr lang="en-US" sz="500" dirty="0"/>
              <a:t> </a:t>
            </a:r>
            <a:r>
              <a:rPr lang="en-US" sz="500" dirty="0" err="1"/>
              <a:t>region_of_interest</a:t>
            </a:r>
            <a:r>
              <a:rPr lang="en-US" sz="500" dirty="0"/>
              <a:t>(</a:t>
            </a:r>
            <a:r>
              <a:rPr lang="en-US" sz="500" dirty="0" err="1"/>
              <a:t>img</a:t>
            </a:r>
            <a:r>
              <a:rPr lang="en-US" sz="500" dirty="0"/>
              <a:t>, vertices):</a:t>
            </a:r>
          </a:p>
          <a:p>
            <a:pPr marL="158750" indent="0">
              <a:buNone/>
            </a:pPr>
            <a:r>
              <a:rPr lang="en-US" sz="500" dirty="0"/>
              <a:t>    mask = </a:t>
            </a:r>
            <a:r>
              <a:rPr lang="en-US" sz="500" dirty="0" err="1"/>
              <a:t>np.zeros_like</a:t>
            </a:r>
            <a:r>
              <a:rPr lang="en-US" sz="500" dirty="0"/>
              <a:t>(</a:t>
            </a:r>
            <a:r>
              <a:rPr lang="en-US" sz="500" dirty="0" err="1"/>
              <a:t>img</a:t>
            </a:r>
            <a:r>
              <a:rPr lang="en-US" sz="500" dirty="0"/>
              <a:t>)</a:t>
            </a:r>
          </a:p>
          <a:p>
            <a:pPr marL="158750" indent="0">
              <a:buNone/>
            </a:pPr>
            <a:r>
              <a:rPr lang="en-US" sz="500" dirty="0"/>
              <a:t>    #</a:t>
            </a:r>
            <a:r>
              <a:rPr lang="en-US" sz="500" dirty="0" err="1"/>
              <a:t>channel_count</a:t>
            </a:r>
            <a:r>
              <a:rPr lang="en-US" sz="500" dirty="0"/>
              <a:t> = </a:t>
            </a:r>
            <a:r>
              <a:rPr lang="en-US" sz="500" dirty="0" err="1"/>
              <a:t>img.shape</a:t>
            </a:r>
            <a:r>
              <a:rPr lang="en-US" sz="500" dirty="0"/>
              <a:t>[2]</a:t>
            </a:r>
          </a:p>
          <a:p>
            <a:pPr marL="158750" indent="0">
              <a:buNone/>
            </a:pPr>
            <a:r>
              <a:rPr lang="en-US" sz="500" dirty="0"/>
              <a:t>    </a:t>
            </a:r>
            <a:r>
              <a:rPr lang="en-US" sz="500" dirty="0" err="1"/>
              <a:t>match_mask_color</a:t>
            </a:r>
            <a:r>
              <a:rPr lang="en-US" sz="500" dirty="0"/>
              <a:t> = 255</a:t>
            </a:r>
          </a:p>
          <a:p>
            <a:pPr marL="158750" indent="0">
              <a:buNone/>
            </a:pPr>
            <a:r>
              <a:rPr lang="en-US" sz="500" dirty="0"/>
              <a:t>    cv2.fillPoly(mask, vertices, </a:t>
            </a:r>
            <a:r>
              <a:rPr lang="en-US" sz="500" dirty="0" err="1"/>
              <a:t>match_mask_color</a:t>
            </a:r>
            <a:r>
              <a:rPr lang="en-US" sz="500" dirty="0"/>
              <a:t>)</a:t>
            </a:r>
          </a:p>
          <a:p>
            <a:pPr marL="158750" indent="0">
              <a:buNone/>
            </a:pPr>
            <a:r>
              <a:rPr lang="en-US" sz="500" dirty="0"/>
              <a:t>    </a:t>
            </a:r>
            <a:r>
              <a:rPr lang="en-US" sz="500" dirty="0" err="1"/>
              <a:t>masked_image</a:t>
            </a:r>
            <a:r>
              <a:rPr lang="en-US" sz="500" dirty="0"/>
              <a:t> = cv2.bitwise_and(</a:t>
            </a:r>
            <a:r>
              <a:rPr lang="en-US" sz="500" dirty="0" err="1"/>
              <a:t>img</a:t>
            </a:r>
            <a:r>
              <a:rPr lang="en-US" sz="500" dirty="0"/>
              <a:t>, mask)</a:t>
            </a:r>
          </a:p>
          <a:p>
            <a:pPr marL="158750" indent="0">
              <a:buNone/>
            </a:pPr>
            <a:r>
              <a:rPr lang="en-US" sz="500" dirty="0"/>
              <a:t>    return </a:t>
            </a:r>
            <a:r>
              <a:rPr lang="en-US" sz="500" dirty="0" err="1"/>
              <a:t>masked_image</a:t>
            </a:r>
            <a:endParaRPr lang="en-US" sz="500" dirty="0"/>
          </a:p>
          <a:p>
            <a:pPr marL="158750" indent="0">
              <a:buNone/>
            </a:pPr>
            <a:r>
              <a:rPr lang="en-US" sz="500" dirty="0" err="1"/>
              <a:t>def</a:t>
            </a:r>
            <a:r>
              <a:rPr lang="en-US" sz="500" dirty="0"/>
              <a:t> </a:t>
            </a:r>
            <a:r>
              <a:rPr lang="en-US" sz="500" dirty="0" err="1"/>
              <a:t>drow_the_lines</a:t>
            </a:r>
            <a:r>
              <a:rPr lang="en-US" sz="500" dirty="0"/>
              <a:t>(</a:t>
            </a:r>
            <a:r>
              <a:rPr lang="en-US" sz="500" dirty="0" err="1"/>
              <a:t>img</a:t>
            </a:r>
            <a:r>
              <a:rPr lang="en-US" sz="500" dirty="0"/>
              <a:t>, lines):</a:t>
            </a:r>
          </a:p>
          <a:p>
            <a:pPr marL="158750" indent="0">
              <a:buNone/>
            </a:pPr>
            <a:r>
              <a:rPr lang="en-US" sz="500" dirty="0"/>
              <a:t>    </a:t>
            </a:r>
            <a:r>
              <a:rPr lang="en-US" sz="500" dirty="0" err="1"/>
              <a:t>img</a:t>
            </a:r>
            <a:r>
              <a:rPr lang="en-US" sz="500" dirty="0"/>
              <a:t> = </a:t>
            </a:r>
            <a:r>
              <a:rPr lang="en-US" sz="500" dirty="0" err="1"/>
              <a:t>np.copy</a:t>
            </a:r>
            <a:r>
              <a:rPr lang="en-US" sz="500" dirty="0"/>
              <a:t>(</a:t>
            </a:r>
            <a:r>
              <a:rPr lang="en-US" sz="500" dirty="0" err="1"/>
              <a:t>img</a:t>
            </a:r>
            <a:r>
              <a:rPr lang="en-US" sz="500" dirty="0"/>
              <a:t>)</a:t>
            </a:r>
          </a:p>
          <a:p>
            <a:pPr marL="158750" indent="0">
              <a:buNone/>
            </a:pPr>
            <a:r>
              <a:rPr lang="en-US" sz="500" dirty="0"/>
              <a:t>    </a:t>
            </a:r>
            <a:r>
              <a:rPr lang="en-US" sz="500" dirty="0" err="1"/>
              <a:t>blank_image</a:t>
            </a:r>
            <a:r>
              <a:rPr lang="en-US" sz="500" dirty="0"/>
              <a:t> = </a:t>
            </a:r>
            <a:r>
              <a:rPr lang="en-US" sz="500" dirty="0" err="1"/>
              <a:t>np.zeros</a:t>
            </a:r>
            <a:r>
              <a:rPr lang="en-US" sz="500" dirty="0"/>
              <a:t>((</a:t>
            </a:r>
            <a:r>
              <a:rPr lang="en-US" sz="500" dirty="0" err="1"/>
              <a:t>img.shape</a:t>
            </a:r>
            <a:r>
              <a:rPr lang="en-US" sz="500" dirty="0"/>
              <a:t>[0], </a:t>
            </a:r>
            <a:r>
              <a:rPr lang="en-US" sz="500" dirty="0" err="1"/>
              <a:t>img.shape</a:t>
            </a:r>
            <a:r>
              <a:rPr lang="en-US" sz="500" dirty="0"/>
              <a:t>[1], 3), </a:t>
            </a:r>
            <a:r>
              <a:rPr lang="en-US" sz="500" dirty="0" err="1"/>
              <a:t>dtype</a:t>
            </a:r>
            <a:r>
              <a:rPr lang="en-US" sz="500" dirty="0"/>
              <a:t>=np.uint8)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    for line in lines:</a:t>
            </a:r>
          </a:p>
          <a:p>
            <a:pPr marL="158750" indent="0">
              <a:buNone/>
            </a:pPr>
            <a:r>
              <a:rPr lang="en-US" sz="500" dirty="0"/>
              <a:t>        for x1, y1, x2, y2 in line:</a:t>
            </a:r>
          </a:p>
          <a:p>
            <a:pPr marL="158750" indent="0">
              <a:buNone/>
            </a:pPr>
            <a:r>
              <a:rPr lang="en-US" sz="500" dirty="0"/>
              <a:t>            cv2.line(</a:t>
            </a:r>
            <a:r>
              <a:rPr lang="en-US" sz="500" dirty="0" err="1"/>
              <a:t>blank_image</a:t>
            </a:r>
            <a:r>
              <a:rPr lang="en-US" sz="500" dirty="0"/>
              <a:t>, (x1, y1), (x2, y2), (255, 0, 0), thickness=5)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    </a:t>
            </a:r>
            <a:r>
              <a:rPr lang="en-US" sz="500" dirty="0" err="1"/>
              <a:t>img</a:t>
            </a:r>
            <a:r>
              <a:rPr lang="en-US" sz="500" dirty="0"/>
              <a:t> = cv2.addWeighted(</a:t>
            </a:r>
            <a:r>
              <a:rPr lang="en-US" sz="500" dirty="0" err="1"/>
              <a:t>img</a:t>
            </a:r>
            <a:r>
              <a:rPr lang="en-US" sz="500" dirty="0"/>
              <a:t>, 0.8, </a:t>
            </a:r>
            <a:r>
              <a:rPr lang="en-US" sz="500" dirty="0" err="1"/>
              <a:t>blank_image</a:t>
            </a:r>
            <a:r>
              <a:rPr lang="en-US" sz="500" dirty="0"/>
              <a:t>, 1, 0.0)</a:t>
            </a:r>
          </a:p>
          <a:p>
            <a:pPr marL="158750" indent="0">
              <a:buNone/>
            </a:pPr>
            <a:r>
              <a:rPr lang="en-US" sz="500" dirty="0"/>
              <a:t>    return </a:t>
            </a:r>
            <a:r>
              <a:rPr lang="en-US" sz="500" dirty="0" err="1"/>
              <a:t>img</a:t>
            </a:r>
            <a:endParaRPr lang="en-US" sz="500" dirty="0"/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image = cv2.imread('Road.png')</a:t>
            </a:r>
          </a:p>
          <a:p>
            <a:pPr marL="158750" indent="0">
              <a:buNone/>
            </a:pPr>
            <a:r>
              <a:rPr lang="en-US" sz="500" dirty="0"/>
              <a:t>image = cv2.cvtColor(image, cv2.COLOR_BGR2RGB)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print(</a:t>
            </a:r>
            <a:r>
              <a:rPr lang="en-US" sz="500" dirty="0" err="1"/>
              <a:t>image.shape</a:t>
            </a:r>
            <a:r>
              <a:rPr lang="en-US" sz="500" dirty="0"/>
              <a:t>)</a:t>
            </a:r>
          </a:p>
          <a:p>
            <a:pPr marL="158750" indent="0">
              <a:buNone/>
            </a:pPr>
            <a:r>
              <a:rPr lang="en-US" sz="500" dirty="0"/>
              <a:t>height = </a:t>
            </a:r>
            <a:r>
              <a:rPr lang="en-US" sz="500" dirty="0" err="1"/>
              <a:t>image.shape</a:t>
            </a:r>
            <a:r>
              <a:rPr lang="en-US" sz="500" dirty="0"/>
              <a:t>[0]</a:t>
            </a:r>
          </a:p>
          <a:p>
            <a:pPr marL="158750" indent="0">
              <a:buNone/>
            </a:pPr>
            <a:r>
              <a:rPr lang="en-US" sz="500" dirty="0"/>
              <a:t>width = </a:t>
            </a:r>
            <a:r>
              <a:rPr lang="en-US" sz="500" dirty="0" err="1"/>
              <a:t>image.shape</a:t>
            </a:r>
            <a:r>
              <a:rPr lang="en-US" sz="500" dirty="0"/>
              <a:t>[1]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 err="1"/>
              <a:t>region_of_interest_vertices</a:t>
            </a:r>
            <a:r>
              <a:rPr lang="en-US" sz="500" dirty="0"/>
              <a:t> = [</a:t>
            </a:r>
          </a:p>
          <a:p>
            <a:pPr marL="158750" indent="0">
              <a:buNone/>
            </a:pPr>
            <a:r>
              <a:rPr lang="en-US" sz="500" dirty="0"/>
              <a:t>    (0, height),</a:t>
            </a:r>
          </a:p>
          <a:p>
            <a:pPr marL="158750" indent="0">
              <a:buNone/>
            </a:pPr>
            <a:r>
              <a:rPr lang="en-US" sz="500" dirty="0"/>
              <a:t>    (width / 2, height / 2),</a:t>
            </a:r>
          </a:p>
          <a:p>
            <a:pPr marL="158750" indent="0">
              <a:buNone/>
            </a:pPr>
            <a:r>
              <a:rPr lang="en-US" sz="500" dirty="0"/>
              <a:t>    (width, height)</a:t>
            </a:r>
          </a:p>
          <a:p>
            <a:pPr marL="158750" indent="0">
              <a:buNone/>
            </a:pPr>
            <a:r>
              <a:rPr lang="en-US" sz="500" dirty="0"/>
              <a:t>]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 err="1"/>
              <a:t>gray_image</a:t>
            </a:r>
            <a:r>
              <a:rPr lang="en-US" sz="500" dirty="0"/>
              <a:t> = cv2.cvtColor(image, cv2.COLOR_RGB2GRAY)</a:t>
            </a:r>
          </a:p>
          <a:p>
            <a:pPr marL="158750" indent="0">
              <a:buNone/>
            </a:pPr>
            <a:r>
              <a:rPr lang="en-US" sz="500" dirty="0" err="1"/>
              <a:t>canny_image</a:t>
            </a:r>
            <a:r>
              <a:rPr lang="en-US" sz="500" dirty="0"/>
              <a:t> = cv2.Canny(</a:t>
            </a:r>
            <a:r>
              <a:rPr lang="en-US" sz="500" dirty="0" err="1"/>
              <a:t>gray_image</a:t>
            </a:r>
            <a:r>
              <a:rPr lang="en-US" sz="500" dirty="0"/>
              <a:t>, 100, 200)</a:t>
            </a:r>
          </a:p>
          <a:p>
            <a:pPr marL="158750" indent="0">
              <a:buNone/>
            </a:pPr>
            <a:r>
              <a:rPr lang="en-US" sz="500" dirty="0" err="1"/>
              <a:t>cropped_image</a:t>
            </a:r>
            <a:r>
              <a:rPr lang="en-US" sz="500" dirty="0"/>
              <a:t> = </a:t>
            </a:r>
            <a:r>
              <a:rPr lang="en-US" sz="500" dirty="0" err="1"/>
              <a:t>region_of_interest</a:t>
            </a:r>
            <a:r>
              <a:rPr lang="en-US" sz="500" dirty="0"/>
              <a:t>(</a:t>
            </a:r>
            <a:r>
              <a:rPr lang="en-US" sz="500" dirty="0" err="1"/>
              <a:t>canny_image</a:t>
            </a:r>
            <a:r>
              <a:rPr lang="en-US" sz="500" dirty="0"/>
              <a:t>,</a:t>
            </a:r>
          </a:p>
          <a:p>
            <a:pPr marL="158750" indent="0">
              <a:buNone/>
            </a:pPr>
            <a:r>
              <a:rPr lang="en-US" sz="500" dirty="0"/>
              <a:t>                                   </a:t>
            </a:r>
            <a:r>
              <a:rPr lang="en-US" sz="500" dirty="0" err="1"/>
              <a:t>np.array</a:t>
            </a:r>
            <a:r>
              <a:rPr lang="en-US" sz="500" dirty="0"/>
              <a:t>([</a:t>
            </a:r>
            <a:r>
              <a:rPr lang="en-US" sz="500" dirty="0" err="1"/>
              <a:t>region_of_interest_vertices</a:t>
            </a:r>
            <a:r>
              <a:rPr lang="en-US" sz="500" dirty="0"/>
              <a:t>], np.int32), )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lines = cv2.HoughLinesP(</a:t>
            </a:r>
            <a:r>
              <a:rPr lang="en-US" sz="500" dirty="0" err="1"/>
              <a:t>cropped_image</a:t>
            </a:r>
            <a:r>
              <a:rPr lang="en-US" sz="500" dirty="0"/>
              <a:t>,</a:t>
            </a:r>
          </a:p>
          <a:p>
            <a:pPr marL="158750" indent="0">
              <a:buNone/>
            </a:pPr>
            <a:r>
              <a:rPr lang="en-US" sz="500" dirty="0"/>
              <a:t>                        rho=6,</a:t>
            </a:r>
          </a:p>
          <a:p>
            <a:pPr marL="158750" indent="0">
              <a:buNone/>
            </a:pPr>
            <a:r>
              <a:rPr lang="en-US" sz="500" dirty="0"/>
              <a:t>                        theta=</a:t>
            </a:r>
            <a:r>
              <a:rPr lang="en-US" sz="500" dirty="0" err="1"/>
              <a:t>np.pi</a:t>
            </a:r>
            <a:r>
              <a:rPr lang="en-US" sz="500" dirty="0"/>
              <a:t>/60,</a:t>
            </a:r>
          </a:p>
          <a:p>
            <a:pPr marL="158750" indent="0">
              <a:buNone/>
            </a:pPr>
            <a:r>
              <a:rPr lang="en-US" sz="500" dirty="0"/>
              <a:t>                        threshold=160,</a:t>
            </a:r>
          </a:p>
          <a:p>
            <a:pPr marL="158750" indent="0">
              <a:buNone/>
            </a:pPr>
            <a:r>
              <a:rPr lang="en-US" sz="500" dirty="0"/>
              <a:t>                        lines=</a:t>
            </a:r>
            <a:r>
              <a:rPr lang="en-US" sz="500" dirty="0" err="1"/>
              <a:t>np.array</a:t>
            </a:r>
            <a:r>
              <a:rPr lang="en-US" sz="500" dirty="0"/>
              <a:t>([]),</a:t>
            </a:r>
          </a:p>
          <a:p>
            <a:pPr marL="158750" indent="0">
              <a:buNone/>
            </a:pPr>
            <a:r>
              <a:rPr lang="en-US" sz="500" dirty="0"/>
              <a:t>                        </a:t>
            </a:r>
            <a:r>
              <a:rPr lang="en-US" sz="500" dirty="0" err="1"/>
              <a:t>minLineLength</a:t>
            </a:r>
            <a:r>
              <a:rPr lang="en-US" sz="500" dirty="0"/>
              <a:t>=40,</a:t>
            </a:r>
          </a:p>
          <a:p>
            <a:pPr marL="158750" indent="0">
              <a:buNone/>
            </a:pPr>
            <a:r>
              <a:rPr lang="en-US" sz="500" dirty="0"/>
              <a:t>                        </a:t>
            </a:r>
            <a:r>
              <a:rPr lang="en-US" sz="500" dirty="0" err="1"/>
              <a:t>maxLineGap</a:t>
            </a:r>
            <a:r>
              <a:rPr lang="en-US" sz="500" dirty="0"/>
              <a:t>=25)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 err="1"/>
              <a:t>image_with_lines</a:t>
            </a:r>
            <a:r>
              <a:rPr lang="en-US" sz="500" dirty="0"/>
              <a:t> = </a:t>
            </a:r>
            <a:r>
              <a:rPr lang="en-US" sz="500" dirty="0" err="1"/>
              <a:t>drow_the_lines</a:t>
            </a:r>
            <a:r>
              <a:rPr lang="en-US" sz="500" dirty="0"/>
              <a:t>(image, lines)</a:t>
            </a:r>
          </a:p>
          <a:p>
            <a:pPr marL="158750" indent="0">
              <a:buNone/>
            </a:pPr>
            <a:r>
              <a:rPr lang="en-US" sz="500" dirty="0"/>
              <a:t>cv2.line(</a:t>
            </a:r>
            <a:r>
              <a:rPr lang="en-US" sz="500" dirty="0" err="1"/>
              <a:t>image_with_lines</a:t>
            </a:r>
            <a:r>
              <a:rPr lang="en-US" sz="500" dirty="0"/>
              <a:t>, (0,0), (20,20), (0,0,0), 15)</a:t>
            </a:r>
          </a:p>
          <a:p>
            <a:pPr marL="158750" indent="0">
              <a:buNone/>
            </a:pPr>
            <a:r>
              <a:rPr lang="en-US" sz="500" dirty="0"/>
              <a:t>font = cv2.FONT_HERSHEY_SIMPLEX</a:t>
            </a:r>
          </a:p>
          <a:p>
            <a:pPr marL="158750" indent="0">
              <a:buNone/>
            </a:pPr>
            <a:r>
              <a:rPr lang="en-US" sz="500" dirty="0"/>
              <a:t>cv2.putText(</a:t>
            </a:r>
            <a:r>
              <a:rPr lang="en-US" sz="500" dirty="0" err="1"/>
              <a:t>image_with_lines,'ITU</a:t>
            </a:r>
            <a:r>
              <a:rPr lang="en-US" sz="500" dirty="0"/>
              <a:t> challenge!',(10,500), font, 6, (200,255,155), 13, cv2.LINE_AA)</a:t>
            </a:r>
          </a:p>
          <a:p>
            <a:pPr marL="158750" indent="0">
              <a:buNone/>
            </a:pPr>
            <a:r>
              <a:rPr lang="en-US" sz="500" dirty="0" err="1"/>
              <a:t>plt.imshow</a:t>
            </a:r>
            <a:r>
              <a:rPr lang="en-US" sz="500" dirty="0"/>
              <a:t>(</a:t>
            </a:r>
            <a:r>
              <a:rPr lang="en-US" sz="500" dirty="0" err="1"/>
              <a:t>image_with_lines</a:t>
            </a:r>
            <a:r>
              <a:rPr lang="en-US" sz="500" dirty="0"/>
              <a:t>)</a:t>
            </a:r>
          </a:p>
          <a:p>
            <a:pPr marL="158750" indent="0">
              <a:buNone/>
            </a:pPr>
            <a:r>
              <a:rPr lang="en-US" sz="500" dirty="0" err="1"/>
              <a:t>plt.show</a:t>
            </a:r>
            <a:r>
              <a:rPr lang="en-US" sz="500" dirty="0"/>
              <a:t>()</a:t>
            </a:r>
          </a:p>
          <a:p>
            <a:pPr marL="158750" indent="0">
              <a:buNone/>
            </a:pPr>
            <a:r>
              <a:rPr lang="en-US" sz="500" dirty="0"/>
              <a:t>print("Good </a:t>
            </a:r>
            <a:r>
              <a:rPr lang="en-US" sz="500" dirty="0" err="1"/>
              <a:t>jop</a:t>
            </a:r>
            <a:r>
              <a:rPr lang="en-US" sz="500" dirty="0"/>
              <a:t>")</a:t>
            </a:r>
          </a:p>
          <a:p>
            <a:pPr marL="158750" indent="0">
              <a:buNone/>
            </a:pPr>
            <a:endParaRPr lang="en-US" sz="500" dirty="0"/>
          </a:p>
        </p:txBody>
      </p:sp>
      <p:pic>
        <p:nvPicPr>
          <p:cNvPr id="11" name="Picture 2" descr="The Python Logo | Python Software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44" y="775854"/>
            <a:ext cx="1361391" cy="4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97526" y="2604654"/>
            <a:ext cx="7194183" cy="3366655"/>
            <a:chOff x="-1942275" y="2438399"/>
            <a:chExt cx="9344276" cy="26706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" t="16254" r="5537" b="11908"/>
            <a:stretch/>
          </p:blipFill>
          <p:spPr>
            <a:xfrm>
              <a:off x="-1942275" y="2481942"/>
              <a:ext cx="4368800" cy="2627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274" y="2438399"/>
              <a:ext cx="4482727" cy="2641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4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66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05386" y="1378527"/>
            <a:ext cx="7529476" cy="4246419"/>
            <a:chOff x="4181241" y="422564"/>
            <a:chExt cx="7529476" cy="42464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5259" y="422564"/>
              <a:ext cx="3585458" cy="20158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8596" y="2673927"/>
              <a:ext cx="3548496" cy="19950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1241" y="443345"/>
              <a:ext cx="3573139" cy="200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2074" y="2673927"/>
              <a:ext cx="3548498" cy="1995056"/>
            </a:xfrm>
            <a:prstGeom prst="rect">
              <a:avLst/>
            </a:prstGeom>
          </p:spPr>
        </p:pic>
      </p:grpSp>
      <p:sp>
        <p:nvSpPr>
          <p:cNvPr id="10" name="Google Shape;531;p12"/>
          <p:cNvSpPr/>
          <p:nvPr/>
        </p:nvSpPr>
        <p:spPr>
          <a:xfrm>
            <a:off x="547257" y="501134"/>
            <a:ext cx="4315688" cy="167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40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</a:rPr>
              <a:t>Platform </a:t>
            </a:r>
          </a:p>
          <a:p>
            <a:pPr>
              <a:buSzPts val="1800"/>
            </a:pPr>
            <a:r>
              <a:rPr lang="en-US" sz="4000" b="1" dirty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</a:rPr>
              <a:t>D</a:t>
            </a:r>
            <a:r>
              <a:rPr lang="en-US" sz="40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</a:rPr>
              <a:t>emo </a:t>
            </a:r>
            <a:endParaRPr sz="4000" b="1" dirty="0">
              <a:solidFill>
                <a:schemeClr val="bg1"/>
              </a:solidFill>
              <a:latin typeface="STC Forward" panose="00000500000000000000" pitchFamily="2" charset="-78"/>
              <a:ea typeface="Calibri"/>
              <a:cs typeface="STC Forward" panose="000005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3455" y="1801092"/>
            <a:ext cx="1357745" cy="110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4525" y="1482037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Challenge description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4525" y="3293149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System design &amp; data set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2387593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Solution	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4198705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Relevance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with automotive industry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  <p:pic>
        <p:nvPicPr>
          <p:cNvPr id="20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0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stc_Saudi</a:t>
            </a:r>
            <a:r>
              <a:rPr lang="en-US" dirty="0" smtClean="0"/>
              <a:t> Arabia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Google Shape;801;g9a8be3b3b8_2_75"/>
          <p:cNvSpPr/>
          <p:nvPr/>
        </p:nvSpPr>
        <p:spPr>
          <a:xfrm>
            <a:off x="333131" y="243959"/>
            <a:ext cx="5296144" cy="174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40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Relevance with Indian automotive industry</a:t>
            </a:r>
            <a:endParaRPr sz="40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  <a:sym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2912" y="2395537"/>
            <a:ext cx="11515725" cy="39290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90133" y="2837949"/>
            <a:ext cx="11168547" cy="3595040"/>
            <a:chOff x="561758" y="2180726"/>
            <a:chExt cx="11168547" cy="3595040"/>
          </a:xfrm>
        </p:grpSpPr>
        <p:pic>
          <p:nvPicPr>
            <p:cNvPr id="7" name="Google Shape;804;g9a8be3b3b8_2_75" descr="10+ Free Firetruck &amp; Fireman Illustrations - Pixabay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10224655" y="3602811"/>
              <a:ext cx="1505650" cy="925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805;g9a8be3b3b8_2_75" descr="WiFi | Haystack Connect"/>
            <p:cNvPicPr preferRelativeResize="0"/>
            <p:nvPr/>
          </p:nvPicPr>
          <p:blipFill rotWithShape="1">
            <a:blip r:embed="rId7">
              <a:alphaModFix/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359" t="9005" r="27367" b="6296"/>
            <a:stretch/>
          </p:blipFill>
          <p:spPr>
            <a:xfrm>
              <a:off x="10352608" y="3059539"/>
              <a:ext cx="609936" cy="4450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806;g9a8be3b3b8_2_75"/>
            <p:cNvSpPr txBox="1"/>
            <p:nvPr/>
          </p:nvSpPr>
          <p:spPr>
            <a:xfrm>
              <a:off x="8076775" y="4585344"/>
              <a:ext cx="3173675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Remote-control and monitor</a:t>
              </a:r>
              <a:endParaRPr sz="18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Fire Engine </a:t>
              </a:r>
              <a:r>
                <a:rPr lang="en-US" sz="1800" b="0" i="0" u="none" strike="noStrike" cap="none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Truck</a:t>
              </a:r>
            </a:p>
            <a:p>
              <a:pPr algn="ctr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US" sz="18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Commercial truck </a:t>
              </a: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07;g9a8be3b3b8_2_75"/>
            <p:cNvSpPr/>
            <p:nvPr/>
          </p:nvSpPr>
          <p:spPr>
            <a:xfrm>
              <a:off x="3748501" y="4881034"/>
              <a:ext cx="2781301" cy="89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Map depicting wildfires in India</a:t>
              </a:r>
              <a:endParaRPr sz="1400" b="0" i="0" u="none" strike="noStrike" cap="none" dirty="0">
                <a:solidFill>
                  <a:schemeClr val="tx1"/>
                </a:solidFill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Fire points from 23 May -3 Jun2 </a:t>
              </a:r>
              <a:r>
                <a:rPr lang="en-US" sz="1200" b="1" i="0" u="none" strike="noStrike" cap="none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2020</a:t>
              </a:r>
              <a:endParaRPr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" name="Google Shape;808;g9a8be3b3b8_2_75" descr="Forest Fires in India | | ForumIAS Blo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61758" y="2212850"/>
              <a:ext cx="3051344" cy="1676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809;g9a8be3b3b8_2_75" descr="ABC FIRE INDIA | Case Studies | Indian Army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71303" y="4269007"/>
              <a:ext cx="3032253" cy="1059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810;g9a8be3b3b8_2_75" descr="Map Showing Wildfires in India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112922" y="2212851"/>
              <a:ext cx="2187618" cy="2633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811;g9a8be3b3b8_2_75"/>
            <p:cNvSpPr/>
            <p:nvPr/>
          </p:nvSpPr>
          <p:spPr>
            <a:xfrm>
              <a:off x="6659089" y="2180726"/>
              <a:ext cx="952500" cy="3283800"/>
            </a:xfrm>
            <a:prstGeom prst="rightBrace">
              <a:avLst>
                <a:gd name="adj1" fmla="val 34607"/>
                <a:gd name="adj2" fmla="val 49101"/>
              </a:avLst>
            </a:prstGeom>
            <a:noFill/>
            <a:ln w="28575" cap="flat" cmpd="sng">
              <a:solidFill>
                <a:srgbClr val="F2F2F2"/>
              </a:solidFill>
              <a:prstDash val="lg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812;g9a8be3b3b8_2_75"/>
            <p:cNvGrpSpPr/>
            <p:nvPr/>
          </p:nvGrpSpPr>
          <p:grpSpPr>
            <a:xfrm>
              <a:off x="7740876" y="2729345"/>
              <a:ext cx="2380724" cy="1798481"/>
              <a:chOff x="7006131" y="2218613"/>
              <a:chExt cx="3496767" cy="2251800"/>
            </a:xfrm>
          </p:grpSpPr>
          <p:grpSp>
            <p:nvGrpSpPr>
              <p:cNvPr id="16" name="Google Shape;813;g9a8be3b3b8_2_75"/>
              <p:cNvGrpSpPr/>
              <p:nvPr/>
            </p:nvGrpSpPr>
            <p:grpSpPr>
              <a:xfrm>
                <a:off x="7006131" y="2218613"/>
                <a:ext cx="3496767" cy="2251800"/>
                <a:chOff x="6409231" y="1926513"/>
                <a:chExt cx="3496767" cy="2251800"/>
              </a:xfrm>
            </p:grpSpPr>
            <p:pic>
              <p:nvPicPr>
                <p:cNvPr id="19" name="Google Shape;814;g9a8be3b3b8_2_75" descr="Driverless Cars Still Handled by Humans—From Afar - WSJ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6905170" y="2103841"/>
                  <a:ext cx="3000828" cy="18966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" name="Google Shape;815;g9a8be3b3b8_2_75"/>
                <p:cNvSpPr/>
                <p:nvPr/>
              </p:nvSpPr>
              <p:spPr>
                <a:xfrm>
                  <a:off x="6409231" y="1926513"/>
                  <a:ext cx="715500" cy="2251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" name="Google Shape;816;g9a8be3b3b8_2_75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056118" y="2701833"/>
                <a:ext cx="498567" cy="4985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817;g9a8be3b3b8_2_75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7095672" y="3402301"/>
                <a:ext cx="534700" cy="534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" name="Google Shape;520;p11"/>
          <p:cNvSpPr txBox="1"/>
          <p:nvPr/>
        </p:nvSpPr>
        <p:spPr>
          <a:xfrm>
            <a:off x="442911" y="6464575"/>
            <a:ext cx="559359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</a:t>
            </a:r>
            <a:endParaRPr sz="8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https://www.mapsofindia.com/answers/india/is-it-time-for-india-to-condsider-a-national-wildfire-policy-framework/</a:t>
            </a:r>
          </a:p>
          <a:p>
            <a:r>
              <a:rPr lang="en-US" sz="800" dirty="0"/>
              <a:t/>
            </a:r>
            <a:br>
              <a:rPr lang="en-US" sz="800" dirty="0"/>
            </a:br>
            <a:endParaRPr lang="en-US" sz="8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802;g9a8be3b3b8_2_75"/>
          <p:cNvSpPr txBox="1">
            <a:spLocks noGrp="1"/>
          </p:cNvSpPr>
          <p:nvPr>
            <p:ph idx="1"/>
          </p:nvPr>
        </p:nvSpPr>
        <p:spPr>
          <a:xfrm>
            <a:off x="454026" y="2219760"/>
            <a:ext cx="11522074" cy="4377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000" dirty="0">
                <a:solidFill>
                  <a:schemeClr val="tx1"/>
                </a:solidFill>
              </a:rPr>
              <a:t>How the solution can benefit in a large scale automotive Industry?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7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310" name="Google Shape;310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311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250"/>
          <a:stretch/>
        </p:blipFill>
        <p:spPr>
          <a:xfrm>
            <a:off x="0" y="-133350"/>
            <a:ext cx="12192000" cy="6991350"/>
          </a:xfrm>
          <a:prstGeom prst="rect">
            <a:avLst/>
          </a:prstGeom>
        </p:spPr>
      </p:pic>
      <p:sp>
        <p:nvSpPr>
          <p:cNvPr id="315" name="Google Shape;315;p1"/>
          <p:cNvSpPr txBox="1"/>
          <p:nvPr/>
        </p:nvSpPr>
        <p:spPr>
          <a:xfrm>
            <a:off x="9443357" y="5695950"/>
            <a:ext cx="23866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800"/>
            </a:pPr>
            <a:r>
              <a:rPr lang="it-IT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ITU  AI/ML in 5G Challenge</a:t>
            </a:r>
            <a:endParaRPr sz="11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"/>
          <p:cNvSpPr/>
          <p:nvPr/>
        </p:nvSpPr>
        <p:spPr>
          <a:xfrm>
            <a:off x="9332480" y="5893192"/>
            <a:ext cx="23771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Smart Transportation   </a:t>
            </a:r>
            <a:endParaRPr sz="1100" b="0" i="0" u="none" strike="noStrike" cap="none" dirty="0">
              <a:solidFill>
                <a:srgbClr val="FFC000"/>
              </a:solidFill>
              <a:sym typeface="Arial"/>
            </a:endParaRPr>
          </a:p>
        </p:txBody>
      </p:sp>
      <p:pic>
        <p:nvPicPr>
          <p:cNvPr id="1026" name="Picture 2" descr="File:International Telecommunication Union logo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264" y="4717143"/>
            <a:ext cx="724138" cy="7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5393" y="2326823"/>
            <a:ext cx="7316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END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37591" y="3142934"/>
            <a:ext cx="1766569" cy="80326"/>
            <a:chOff x="825500" y="728663"/>
            <a:chExt cx="5212443" cy="351770"/>
          </a:xfrm>
        </p:grpSpPr>
        <p:sp>
          <p:nvSpPr>
            <p:cNvPr id="317" name="Google Shape;317;p1"/>
            <p:cNvSpPr/>
            <p:nvPr/>
          </p:nvSpPr>
          <p:spPr>
            <a:xfrm>
              <a:off x="833959" y="728827"/>
              <a:ext cx="5203984" cy="351203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825500" y="728663"/>
              <a:ext cx="470351" cy="3517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8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203200"/>
            <a:ext cx="37737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GLANCE</a:t>
            </a:r>
            <a:endParaRPr lang="en-US"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934857" y="-203199"/>
            <a:ext cx="8345713" cy="8011886"/>
          </a:xfrm>
          <a:custGeom>
            <a:avLst/>
            <a:gdLst>
              <a:gd name="connsiteX0" fmla="*/ 0 w 7474857"/>
              <a:gd name="connsiteY0" fmla="*/ 3563257 h 7126514"/>
              <a:gd name="connsiteX1" fmla="*/ 3737429 w 7474857"/>
              <a:gd name="connsiteY1" fmla="*/ 0 h 7126514"/>
              <a:gd name="connsiteX2" fmla="*/ 7474858 w 7474857"/>
              <a:gd name="connsiteY2" fmla="*/ 3563257 h 7126514"/>
              <a:gd name="connsiteX3" fmla="*/ 3737429 w 7474857"/>
              <a:gd name="connsiteY3" fmla="*/ 7126514 h 7126514"/>
              <a:gd name="connsiteX4" fmla="*/ 0 w 7474857"/>
              <a:gd name="connsiteY4" fmla="*/ 3563257 h 7126514"/>
              <a:gd name="connsiteX0" fmla="*/ 0 w 9593943"/>
              <a:gd name="connsiteY0" fmla="*/ 2435512 h 7174298"/>
              <a:gd name="connsiteX1" fmla="*/ 5856514 w 9593943"/>
              <a:gd name="connsiteY1" fmla="*/ 33398 h 7174298"/>
              <a:gd name="connsiteX2" fmla="*/ 9593943 w 9593943"/>
              <a:gd name="connsiteY2" fmla="*/ 3596655 h 7174298"/>
              <a:gd name="connsiteX3" fmla="*/ 5856514 w 9593943"/>
              <a:gd name="connsiteY3" fmla="*/ 7159912 h 7174298"/>
              <a:gd name="connsiteX4" fmla="*/ 0 w 9593943"/>
              <a:gd name="connsiteY4" fmla="*/ 2435512 h 7174298"/>
              <a:gd name="connsiteX0" fmla="*/ 9749 w 9603692"/>
              <a:gd name="connsiteY0" fmla="*/ 2418055 h 5944936"/>
              <a:gd name="connsiteX1" fmla="*/ 5866263 w 9603692"/>
              <a:gd name="connsiteY1" fmla="*/ 15941 h 5944936"/>
              <a:gd name="connsiteX2" fmla="*/ 9603692 w 9603692"/>
              <a:gd name="connsiteY2" fmla="*/ 3579198 h 5944936"/>
              <a:gd name="connsiteX3" fmla="*/ 7346720 w 9603692"/>
              <a:gd name="connsiteY3" fmla="*/ 5908741 h 5944936"/>
              <a:gd name="connsiteX4" fmla="*/ 9749 w 9603692"/>
              <a:gd name="connsiteY4" fmla="*/ 2418055 h 5944936"/>
              <a:gd name="connsiteX0" fmla="*/ 9749 w 9603692"/>
              <a:gd name="connsiteY0" fmla="*/ 2418055 h 6753350"/>
              <a:gd name="connsiteX1" fmla="*/ 5866263 w 9603692"/>
              <a:gd name="connsiteY1" fmla="*/ 15941 h 6753350"/>
              <a:gd name="connsiteX2" fmla="*/ 9603692 w 9603692"/>
              <a:gd name="connsiteY2" fmla="*/ 3579198 h 6753350"/>
              <a:gd name="connsiteX3" fmla="*/ 7346720 w 9603692"/>
              <a:gd name="connsiteY3" fmla="*/ 5908741 h 6753350"/>
              <a:gd name="connsiteX4" fmla="*/ 9749 w 9603692"/>
              <a:gd name="connsiteY4" fmla="*/ 2418055 h 6753350"/>
              <a:gd name="connsiteX0" fmla="*/ 7830 w 10980631"/>
              <a:gd name="connsiteY0" fmla="*/ 1935197 h 5995751"/>
              <a:gd name="connsiteX1" fmla="*/ 7243202 w 10980631"/>
              <a:gd name="connsiteY1" fmla="*/ 41083 h 5995751"/>
              <a:gd name="connsiteX2" fmla="*/ 10980631 w 10980631"/>
              <a:gd name="connsiteY2" fmla="*/ 3604340 h 5995751"/>
              <a:gd name="connsiteX3" fmla="*/ 8723659 w 10980631"/>
              <a:gd name="connsiteY3" fmla="*/ 5933883 h 5995751"/>
              <a:gd name="connsiteX4" fmla="*/ 7830 w 10980631"/>
              <a:gd name="connsiteY4" fmla="*/ 1935197 h 5995751"/>
              <a:gd name="connsiteX0" fmla="*/ 44949 w 11017750"/>
              <a:gd name="connsiteY0" fmla="*/ 3353378 h 7413932"/>
              <a:gd name="connsiteX1" fmla="*/ 5596664 w 11017750"/>
              <a:gd name="connsiteY1" fmla="*/ 22350 h 7413932"/>
              <a:gd name="connsiteX2" fmla="*/ 11017750 w 11017750"/>
              <a:gd name="connsiteY2" fmla="*/ 5022521 h 7413932"/>
              <a:gd name="connsiteX3" fmla="*/ 8760778 w 11017750"/>
              <a:gd name="connsiteY3" fmla="*/ 7352064 h 7413932"/>
              <a:gd name="connsiteX4" fmla="*/ 44949 w 11017750"/>
              <a:gd name="connsiteY4" fmla="*/ 3353378 h 7413932"/>
              <a:gd name="connsiteX0" fmla="*/ 9702 w 10982503"/>
              <a:gd name="connsiteY0" fmla="*/ 3349998 h 7358589"/>
              <a:gd name="connsiteX1" fmla="*/ 5561417 w 10982503"/>
              <a:gd name="connsiteY1" fmla="*/ 18970 h 7358589"/>
              <a:gd name="connsiteX2" fmla="*/ 10982503 w 10982503"/>
              <a:gd name="connsiteY2" fmla="*/ 5019141 h 7358589"/>
              <a:gd name="connsiteX3" fmla="*/ 8725531 w 10982503"/>
              <a:gd name="connsiteY3" fmla="*/ 7348684 h 7358589"/>
              <a:gd name="connsiteX4" fmla="*/ 6947532 w 10982503"/>
              <a:gd name="connsiteY4" fmla="*/ 4503884 h 7358589"/>
              <a:gd name="connsiteX5" fmla="*/ 9702 w 10982503"/>
              <a:gd name="connsiteY5" fmla="*/ 3349998 h 735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2503" h="7358589">
                <a:moveTo>
                  <a:pt x="9702" y="3349998"/>
                </a:moveTo>
                <a:cubicBezTo>
                  <a:pt x="-221317" y="2602512"/>
                  <a:pt x="3732617" y="-259221"/>
                  <a:pt x="5561417" y="18970"/>
                </a:cubicBezTo>
                <a:cubicBezTo>
                  <a:pt x="7390217" y="297161"/>
                  <a:pt x="10982503" y="3051208"/>
                  <a:pt x="10982503" y="5019141"/>
                </a:cubicBezTo>
                <a:cubicBezTo>
                  <a:pt x="10982503" y="6987074"/>
                  <a:pt x="9398026" y="7434560"/>
                  <a:pt x="8725531" y="7348684"/>
                </a:cubicBezTo>
                <a:cubicBezTo>
                  <a:pt x="8053036" y="7262808"/>
                  <a:pt x="8400170" y="5170332"/>
                  <a:pt x="6947532" y="4503884"/>
                </a:cubicBezTo>
                <a:cubicBezTo>
                  <a:pt x="5494894" y="3837436"/>
                  <a:pt x="240721" y="4097484"/>
                  <a:pt x="9702" y="3349998"/>
                </a:cubicBez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6"/>
          <p:cNvSpPr/>
          <p:nvPr/>
        </p:nvSpPr>
        <p:spPr>
          <a:xfrm rot="3256373">
            <a:off x="3910695" y="303892"/>
            <a:ext cx="8345713" cy="8011886"/>
          </a:xfrm>
          <a:custGeom>
            <a:avLst/>
            <a:gdLst>
              <a:gd name="connsiteX0" fmla="*/ 0 w 7474857"/>
              <a:gd name="connsiteY0" fmla="*/ 3563257 h 7126514"/>
              <a:gd name="connsiteX1" fmla="*/ 3737429 w 7474857"/>
              <a:gd name="connsiteY1" fmla="*/ 0 h 7126514"/>
              <a:gd name="connsiteX2" fmla="*/ 7474858 w 7474857"/>
              <a:gd name="connsiteY2" fmla="*/ 3563257 h 7126514"/>
              <a:gd name="connsiteX3" fmla="*/ 3737429 w 7474857"/>
              <a:gd name="connsiteY3" fmla="*/ 7126514 h 7126514"/>
              <a:gd name="connsiteX4" fmla="*/ 0 w 7474857"/>
              <a:gd name="connsiteY4" fmla="*/ 3563257 h 7126514"/>
              <a:gd name="connsiteX0" fmla="*/ 0 w 9593943"/>
              <a:gd name="connsiteY0" fmla="*/ 2435512 h 7174298"/>
              <a:gd name="connsiteX1" fmla="*/ 5856514 w 9593943"/>
              <a:gd name="connsiteY1" fmla="*/ 33398 h 7174298"/>
              <a:gd name="connsiteX2" fmla="*/ 9593943 w 9593943"/>
              <a:gd name="connsiteY2" fmla="*/ 3596655 h 7174298"/>
              <a:gd name="connsiteX3" fmla="*/ 5856514 w 9593943"/>
              <a:gd name="connsiteY3" fmla="*/ 7159912 h 7174298"/>
              <a:gd name="connsiteX4" fmla="*/ 0 w 9593943"/>
              <a:gd name="connsiteY4" fmla="*/ 2435512 h 7174298"/>
              <a:gd name="connsiteX0" fmla="*/ 9749 w 9603692"/>
              <a:gd name="connsiteY0" fmla="*/ 2418055 h 5944936"/>
              <a:gd name="connsiteX1" fmla="*/ 5866263 w 9603692"/>
              <a:gd name="connsiteY1" fmla="*/ 15941 h 5944936"/>
              <a:gd name="connsiteX2" fmla="*/ 9603692 w 9603692"/>
              <a:gd name="connsiteY2" fmla="*/ 3579198 h 5944936"/>
              <a:gd name="connsiteX3" fmla="*/ 7346720 w 9603692"/>
              <a:gd name="connsiteY3" fmla="*/ 5908741 h 5944936"/>
              <a:gd name="connsiteX4" fmla="*/ 9749 w 9603692"/>
              <a:gd name="connsiteY4" fmla="*/ 2418055 h 5944936"/>
              <a:gd name="connsiteX0" fmla="*/ 9749 w 9603692"/>
              <a:gd name="connsiteY0" fmla="*/ 2418055 h 6753350"/>
              <a:gd name="connsiteX1" fmla="*/ 5866263 w 9603692"/>
              <a:gd name="connsiteY1" fmla="*/ 15941 h 6753350"/>
              <a:gd name="connsiteX2" fmla="*/ 9603692 w 9603692"/>
              <a:gd name="connsiteY2" fmla="*/ 3579198 h 6753350"/>
              <a:gd name="connsiteX3" fmla="*/ 7346720 w 9603692"/>
              <a:gd name="connsiteY3" fmla="*/ 5908741 h 6753350"/>
              <a:gd name="connsiteX4" fmla="*/ 9749 w 9603692"/>
              <a:gd name="connsiteY4" fmla="*/ 2418055 h 6753350"/>
              <a:gd name="connsiteX0" fmla="*/ 7830 w 10980631"/>
              <a:gd name="connsiteY0" fmla="*/ 1935197 h 5995751"/>
              <a:gd name="connsiteX1" fmla="*/ 7243202 w 10980631"/>
              <a:gd name="connsiteY1" fmla="*/ 41083 h 5995751"/>
              <a:gd name="connsiteX2" fmla="*/ 10980631 w 10980631"/>
              <a:gd name="connsiteY2" fmla="*/ 3604340 h 5995751"/>
              <a:gd name="connsiteX3" fmla="*/ 8723659 w 10980631"/>
              <a:gd name="connsiteY3" fmla="*/ 5933883 h 5995751"/>
              <a:gd name="connsiteX4" fmla="*/ 7830 w 10980631"/>
              <a:gd name="connsiteY4" fmla="*/ 1935197 h 5995751"/>
              <a:gd name="connsiteX0" fmla="*/ 44949 w 11017750"/>
              <a:gd name="connsiteY0" fmla="*/ 3353378 h 7413932"/>
              <a:gd name="connsiteX1" fmla="*/ 5596664 w 11017750"/>
              <a:gd name="connsiteY1" fmla="*/ 22350 h 7413932"/>
              <a:gd name="connsiteX2" fmla="*/ 11017750 w 11017750"/>
              <a:gd name="connsiteY2" fmla="*/ 5022521 h 7413932"/>
              <a:gd name="connsiteX3" fmla="*/ 8760778 w 11017750"/>
              <a:gd name="connsiteY3" fmla="*/ 7352064 h 7413932"/>
              <a:gd name="connsiteX4" fmla="*/ 44949 w 11017750"/>
              <a:gd name="connsiteY4" fmla="*/ 3353378 h 7413932"/>
              <a:gd name="connsiteX0" fmla="*/ 9702 w 10982503"/>
              <a:gd name="connsiteY0" fmla="*/ 3349998 h 7358589"/>
              <a:gd name="connsiteX1" fmla="*/ 5561417 w 10982503"/>
              <a:gd name="connsiteY1" fmla="*/ 18970 h 7358589"/>
              <a:gd name="connsiteX2" fmla="*/ 10982503 w 10982503"/>
              <a:gd name="connsiteY2" fmla="*/ 5019141 h 7358589"/>
              <a:gd name="connsiteX3" fmla="*/ 8725531 w 10982503"/>
              <a:gd name="connsiteY3" fmla="*/ 7348684 h 7358589"/>
              <a:gd name="connsiteX4" fmla="*/ 6947532 w 10982503"/>
              <a:gd name="connsiteY4" fmla="*/ 4503884 h 7358589"/>
              <a:gd name="connsiteX5" fmla="*/ 9702 w 10982503"/>
              <a:gd name="connsiteY5" fmla="*/ 3349998 h 735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2503" h="7358589">
                <a:moveTo>
                  <a:pt x="9702" y="3349998"/>
                </a:moveTo>
                <a:cubicBezTo>
                  <a:pt x="-221317" y="2602512"/>
                  <a:pt x="3732617" y="-259221"/>
                  <a:pt x="5561417" y="18970"/>
                </a:cubicBezTo>
                <a:cubicBezTo>
                  <a:pt x="7390217" y="297161"/>
                  <a:pt x="10982503" y="3051208"/>
                  <a:pt x="10982503" y="5019141"/>
                </a:cubicBezTo>
                <a:cubicBezTo>
                  <a:pt x="10982503" y="6987074"/>
                  <a:pt x="9398026" y="7434560"/>
                  <a:pt x="8725531" y="7348684"/>
                </a:cubicBezTo>
                <a:cubicBezTo>
                  <a:pt x="8053036" y="7262808"/>
                  <a:pt x="8400170" y="5170332"/>
                  <a:pt x="6947532" y="4503884"/>
                </a:cubicBezTo>
                <a:cubicBezTo>
                  <a:pt x="5494894" y="3837436"/>
                  <a:pt x="240721" y="4097484"/>
                  <a:pt x="9702" y="3349998"/>
                </a:cubicBez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739" y="1794655"/>
            <a:ext cx="986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lang="en-US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12688" y="3149600"/>
            <a:ext cx="7946570" cy="1292662"/>
            <a:chOff x="1553031" y="3294743"/>
            <a:chExt cx="7946570" cy="1292662"/>
          </a:xfrm>
        </p:grpSpPr>
        <p:sp>
          <p:nvSpPr>
            <p:cNvPr id="2" name="TextBox 1"/>
            <p:cNvSpPr txBox="1"/>
            <p:nvPr/>
          </p:nvSpPr>
          <p:spPr>
            <a:xfrm>
              <a:off x="1553031" y="3294743"/>
              <a:ext cx="259805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C000"/>
                  </a:solidFill>
                </a:rPr>
                <a:t>01</a:t>
              </a:r>
            </a:p>
            <a:p>
              <a:r>
                <a:rPr lang="en-US" dirty="0">
                  <a:solidFill>
                    <a:schemeClr val="lt1"/>
                  </a:solidFill>
                </a:rPr>
                <a:t>New machines &amp; vehicle support 5G network. </a:t>
              </a:r>
              <a:endParaRPr lang="en-US" dirty="0"/>
            </a:p>
            <a:p>
              <a:endParaRPr 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01545" y="3294743"/>
              <a:ext cx="259805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C000"/>
                  </a:solidFill>
                </a:rPr>
                <a:t>03</a:t>
              </a:r>
            </a:p>
            <a:p>
              <a:r>
                <a:rPr lang="en-US" dirty="0">
                  <a:solidFill>
                    <a:schemeClr val="lt1"/>
                  </a:solidFill>
                </a:rPr>
                <a:t>New regulations for remote driving</a:t>
              </a:r>
              <a:r>
                <a:rPr lang="en-US" dirty="0" smtClean="0">
                  <a:solidFill>
                    <a:schemeClr val="lt1"/>
                  </a:solidFill>
                </a:rPr>
                <a:t>. </a:t>
              </a:r>
              <a:endParaRPr lang="en-US" dirty="0"/>
            </a:p>
            <a:p>
              <a:endParaRPr 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27288" y="3294743"/>
              <a:ext cx="237671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C000"/>
                  </a:solidFill>
                </a:rPr>
                <a:t>02</a:t>
              </a:r>
            </a:p>
            <a:p>
              <a:r>
                <a:rPr lang="en-US" dirty="0" smtClean="0">
                  <a:solidFill>
                    <a:schemeClr val="lt1"/>
                  </a:solidFill>
                </a:rPr>
                <a:t>Real </a:t>
              </a:r>
              <a:r>
                <a:rPr lang="en-US" dirty="0">
                  <a:solidFill>
                    <a:schemeClr val="lt1"/>
                  </a:solidFill>
                </a:rPr>
                <a:t>data </a:t>
              </a:r>
              <a:r>
                <a:rPr lang="en-US" dirty="0" smtClean="0">
                  <a:solidFill>
                    <a:schemeClr val="lt1"/>
                  </a:solidFill>
                </a:rPr>
                <a:t>availability to </a:t>
              </a:r>
              <a:r>
                <a:rPr lang="en-US" dirty="0">
                  <a:solidFill>
                    <a:schemeClr val="lt1"/>
                  </a:solidFill>
                </a:rPr>
                <a:t>train the </a:t>
              </a:r>
              <a:r>
                <a:rPr lang="en-US" dirty="0" smtClean="0">
                  <a:solidFill>
                    <a:schemeClr val="lt1"/>
                  </a:solidFill>
                </a:rPr>
                <a:t>AI model. </a:t>
              </a:r>
              <a:endParaRPr lang="en-US" dirty="0"/>
            </a:p>
            <a:p>
              <a:endParaRPr lang="en-US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4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Google Shape;531;p12"/>
          <p:cNvSpPr/>
          <p:nvPr/>
        </p:nvSpPr>
        <p:spPr>
          <a:xfrm>
            <a:off x="547257" y="617248"/>
            <a:ext cx="4315688" cy="167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endParaRPr sz="4000" b="1" dirty="0">
              <a:solidFill>
                <a:schemeClr val="bg1"/>
              </a:solidFill>
              <a:latin typeface="STC Forward" panose="00000500000000000000" pitchFamily="2" charset="-78"/>
              <a:ea typeface="Calibri"/>
              <a:cs typeface="STC Forward" panose="000005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3485" y="565776"/>
            <a:ext cx="11282458" cy="4247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>
                <a:srgbClr val="1D252D"/>
              </a:buClr>
              <a:buSzPts val="2800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Pert Chart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61961" y="1308033"/>
            <a:ext cx="10809220" cy="3013408"/>
            <a:chOff x="590990" y="2654967"/>
            <a:chExt cx="10809220" cy="3013408"/>
          </a:xfrm>
        </p:grpSpPr>
        <p:sp>
          <p:nvSpPr>
            <p:cNvPr id="32" name="Google Shape;467;p10"/>
            <p:cNvSpPr/>
            <p:nvPr/>
          </p:nvSpPr>
          <p:spPr>
            <a:xfrm>
              <a:off x="1158159" y="3251984"/>
              <a:ext cx="1367215" cy="89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Challenge selection and brainstorming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68;p10"/>
            <p:cNvSpPr/>
            <p:nvPr/>
          </p:nvSpPr>
          <p:spPr>
            <a:xfrm>
              <a:off x="2914900" y="3226668"/>
              <a:ext cx="1389250" cy="571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Idea generation and screening 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69;p10"/>
            <p:cNvSpPr/>
            <p:nvPr/>
          </p:nvSpPr>
          <p:spPr>
            <a:xfrm rot="18877467">
              <a:off x="4336506" y="2987747"/>
              <a:ext cx="1256427" cy="605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Concept development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70;p10"/>
            <p:cNvSpPr/>
            <p:nvPr/>
          </p:nvSpPr>
          <p:spPr>
            <a:xfrm rot="2717641">
              <a:off x="5009037" y="4269863"/>
              <a:ext cx="973987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Business analysis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502;p10"/>
            <p:cNvSpPr/>
            <p:nvPr/>
          </p:nvSpPr>
          <p:spPr>
            <a:xfrm>
              <a:off x="6328332" y="3379817"/>
              <a:ext cx="1311862" cy="814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System analysis and design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06;p10"/>
            <p:cNvSpPr/>
            <p:nvPr/>
          </p:nvSpPr>
          <p:spPr>
            <a:xfrm>
              <a:off x="8221559" y="3512519"/>
              <a:ext cx="654046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Start demo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90990" y="3912422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548915" y="3912421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022223" y="3903884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41" name="Google Shape;506;p10"/>
            <p:cNvSpPr/>
            <p:nvPr/>
          </p:nvSpPr>
          <p:spPr>
            <a:xfrm>
              <a:off x="9520202" y="3290280"/>
              <a:ext cx="1255270" cy="580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Quality / Feasibility / Ability Test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" name="Straight Arrow Connector 41"/>
            <p:cNvCxnSpPr>
              <a:stCxn id="38" idx="3"/>
              <a:endCxn id="39" idx="1"/>
            </p:cNvCxnSpPr>
            <p:nvPr/>
          </p:nvCxnSpPr>
          <p:spPr>
            <a:xfrm flipV="1">
              <a:off x="1219148" y="4198272"/>
              <a:ext cx="13297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oogle Shape;506;p10"/>
            <p:cNvSpPr/>
            <p:nvPr/>
          </p:nvSpPr>
          <p:spPr>
            <a:xfrm>
              <a:off x="1330540" y="4227116"/>
              <a:ext cx="103353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1 week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" name="Straight Arrow Connector 43"/>
            <p:cNvCxnSpPr>
              <a:stCxn id="39" idx="3"/>
              <a:endCxn id="40" idx="1"/>
            </p:cNvCxnSpPr>
            <p:nvPr/>
          </p:nvCxnSpPr>
          <p:spPr>
            <a:xfrm flipV="1">
              <a:off x="3177073" y="4189735"/>
              <a:ext cx="845150" cy="8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5685639" y="2654967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686291" y="5096674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cxnSp>
          <p:nvCxnSpPr>
            <p:cNvPr id="47" name="Straight Arrow Connector 46"/>
            <p:cNvCxnSpPr>
              <a:stCxn id="40" idx="3"/>
            </p:cNvCxnSpPr>
            <p:nvPr/>
          </p:nvCxnSpPr>
          <p:spPr>
            <a:xfrm flipV="1">
              <a:off x="4650381" y="3226668"/>
              <a:ext cx="969945" cy="963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0" idx="3"/>
            </p:cNvCxnSpPr>
            <p:nvPr/>
          </p:nvCxnSpPr>
          <p:spPr>
            <a:xfrm>
              <a:off x="4650381" y="4189735"/>
              <a:ext cx="969945" cy="949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7576963" y="3903883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cxnSp>
          <p:nvCxnSpPr>
            <p:cNvPr id="50" name="Elbow Connector 49"/>
            <p:cNvCxnSpPr>
              <a:stCxn id="45" idx="3"/>
              <a:endCxn id="49" idx="1"/>
            </p:cNvCxnSpPr>
            <p:nvPr/>
          </p:nvCxnSpPr>
          <p:spPr>
            <a:xfrm>
              <a:off x="6313797" y="2940818"/>
              <a:ext cx="1263166" cy="1248916"/>
            </a:xfrm>
            <a:prstGeom prst="bentConnector3">
              <a:avLst>
                <a:gd name="adj1" fmla="val 863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>
              <a:stCxn id="46" idx="3"/>
              <a:endCxn id="49" idx="1"/>
            </p:cNvCxnSpPr>
            <p:nvPr/>
          </p:nvCxnSpPr>
          <p:spPr>
            <a:xfrm flipV="1">
              <a:off x="6314449" y="4189734"/>
              <a:ext cx="1262514" cy="1192791"/>
            </a:xfrm>
            <a:prstGeom prst="bentConnector3">
              <a:avLst>
                <a:gd name="adj1" fmla="val 861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ounded Rectangle 51"/>
            <p:cNvSpPr/>
            <p:nvPr/>
          </p:nvSpPr>
          <p:spPr>
            <a:xfrm>
              <a:off x="8892044" y="3900575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</a:t>
              </a:r>
              <a:endParaRPr lang="en-US" dirty="0"/>
            </a:p>
          </p:txBody>
        </p:sp>
        <p:cxnSp>
          <p:nvCxnSpPr>
            <p:cNvPr id="53" name="Straight Arrow Connector 52"/>
            <p:cNvCxnSpPr>
              <a:stCxn id="49" idx="3"/>
              <a:endCxn id="52" idx="1"/>
            </p:cNvCxnSpPr>
            <p:nvPr/>
          </p:nvCxnSpPr>
          <p:spPr>
            <a:xfrm flipV="1">
              <a:off x="8205121" y="4186426"/>
              <a:ext cx="686923" cy="3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10772052" y="3908152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55" name="Straight Arrow Connector 54"/>
            <p:cNvCxnSpPr>
              <a:stCxn id="52" idx="3"/>
              <a:endCxn id="54" idx="1"/>
            </p:cNvCxnSpPr>
            <p:nvPr/>
          </p:nvCxnSpPr>
          <p:spPr>
            <a:xfrm>
              <a:off x="9520202" y="4186426"/>
              <a:ext cx="1251850" cy="7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506;p10"/>
            <p:cNvSpPr/>
            <p:nvPr/>
          </p:nvSpPr>
          <p:spPr>
            <a:xfrm>
              <a:off x="3245825" y="4187134"/>
              <a:ext cx="657839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1 week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06;p10"/>
            <p:cNvSpPr/>
            <p:nvPr/>
          </p:nvSpPr>
          <p:spPr>
            <a:xfrm rot="2761524">
              <a:off x="4647820" y="4745821"/>
              <a:ext cx="777615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1 week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06;p10"/>
            <p:cNvSpPr/>
            <p:nvPr/>
          </p:nvSpPr>
          <p:spPr>
            <a:xfrm rot="18909236">
              <a:off x="5015130" y="3510391"/>
              <a:ext cx="823499" cy="57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1 week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06;p10"/>
            <p:cNvSpPr/>
            <p:nvPr/>
          </p:nvSpPr>
          <p:spPr>
            <a:xfrm>
              <a:off x="6631612" y="4227116"/>
              <a:ext cx="777615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2 weeks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06;p10"/>
            <p:cNvSpPr/>
            <p:nvPr/>
          </p:nvSpPr>
          <p:spPr>
            <a:xfrm>
              <a:off x="8156205" y="4295710"/>
              <a:ext cx="777615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2 weeks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06;p10"/>
            <p:cNvSpPr/>
            <p:nvPr/>
          </p:nvSpPr>
          <p:spPr>
            <a:xfrm>
              <a:off x="9757319" y="4269862"/>
              <a:ext cx="777615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1 week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03904" y="5015051"/>
            <a:ext cx="1109301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rgbClr val="1D252D"/>
              </a:buClr>
              <a:buSzPts val="2800"/>
            </a:pPr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Solution Developed </a:t>
            </a:r>
            <a:r>
              <a:rPr lang="en-US" sz="18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Type</a:t>
            </a:r>
          </a:p>
          <a:p>
            <a:pPr lvl="0">
              <a:lnSpc>
                <a:spcPct val="90000"/>
              </a:lnSpc>
              <a:buClr>
                <a:srgbClr val="1D252D"/>
              </a:buClr>
              <a:buSzPts val="2800"/>
            </a:pP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lvl="0">
              <a:lnSpc>
                <a:spcPct val="90000"/>
              </a:lnSpc>
              <a:buClr>
                <a:srgbClr val="1D252D"/>
              </a:buClr>
              <a:buSzPts val="2800"/>
            </a:pPr>
            <a:r>
              <a:rPr lang="en-US" sz="1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5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solution development type is an algorithm to </a:t>
            </a:r>
            <a:r>
              <a:rPr lang="en-US" sz="1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5G and AI </a:t>
            </a:r>
            <a:r>
              <a:rPr lang="en-US" sz="15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repairing road defects while using control centers, remote driving vehicles, and cams using </a:t>
            </a:r>
            <a:r>
              <a:rPr lang="en-US" sz="1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5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obile </a:t>
            </a:r>
            <a:r>
              <a:rPr lang="en-US" sz="1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5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endParaRPr lang="en-US" sz="15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149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203200"/>
            <a:ext cx="37737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MILESTONE </a:t>
            </a:r>
            <a:endParaRPr lang="en-US"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0739" y="1794655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lang="en-US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1732452"/>
            <a:ext cx="12069297" cy="5010234"/>
            <a:chOff x="0" y="1587309"/>
            <a:chExt cx="12069297" cy="5010234"/>
          </a:xfrm>
        </p:grpSpPr>
        <p:sp>
          <p:nvSpPr>
            <p:cNvPr id="13" name="Google Shape;467;p10"/>
            <p:cNvSpPr/>
            <p:nvPr/>
          </p:nvSpPr>
          <p:spPr>
            <a:xfrm>
              <a:off x="1724232" y="1631090"/>
              <a:ext cx="436036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Challenge selection and brainstorming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8;p10"/>
            <p:cNvSpPr/>
            <p:nvPr/>
          </p:nvSpPr>
          <p:spPr>
            <a:xfrm>
              <a:off x="6390861" y="1587309"/>
              <a:ext cx="25939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Idea generation and screening 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9;p10"/>
            <p:cNvSpPr/>
            <p:nvPr/>
          </p:nvSpPr>
          <p:spPr>
            <a:xfrm>
              <a:off x="10151784" y="3312212"/>
              <a:ext cx="1917513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Concept development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70;p10"/>
            <p:cNvSpPr/>
            <p:nvPr/>
          </p:nvSpPr>
          <p:spPr>
            <a:xfrm>
              <a:off x="6326467" y="3072626"/>
              <a:ext cx="151195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Business analysis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71;p10"/>
            <p:cNvSpPr/>
            <p:nvPr/>
          </p:nvSpPr>
          <p:spPr>
            <a:xfrm>
              <a:off x="45698" y="4362155"/>
              <a:ext cx="144142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r>
                <a:rPr lang="en-US" sz="1500" b="0" i="0" u="none" strike="noStrike" cap="none" baseline="30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th</a:t>
              </a: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Oct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First submission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72;p10"/>
            <p:cNvSpPr/>
            <p:nvPr/>
          </p:nvSpPr>
          <p:spPr>
            <a:xfrm>
              <a:off x="6949577" y="6265285"/>
              <a:ext cx="213712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r>
                <a:rPr lang="en-US" sz="1500" b="0" i="0" u="none" strike="noStrike" cap="none" baseline="30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th</a:t>
              </a: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Oct Final submission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Google Shape;473;p10"/>
            <p:cNvCxnSpPr/>
            <p:nvPr/>
          </p:nvCxnSpPr>
          <p:spPr>
            <a:xfrm>
              <a:off x="0" y="2809626"/>
              <a:ext cx="8772986" cy="0"/>
            </a:xfrm>
            <a:prstGeom prst="straightConnector1">
              <a:avLst/>
            </a:prstGeom>
            <a:noFill/>
            <a:ln w="19050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" name="Google Shape;474;p10"/>
            <p:cNvSpPr/>
            <p:nvPr/>
          </p:nvSpPr>
          <p:spPr>
            <a:xfrm rot="5400000">
              <a:off x="8141665" y="2826963"/>
              <a:ext cx="1323978" cy="1289304"/>
            </a:xfrm>
            <a:prstGeom prst="arc">
              <a:avLst>
                <a:gd name="adj1" fmla="val 10580183"/>
                <a:gd name="adj2" fmla="val 107533"/>
              </a:avLst>
            </a:prstGeom>
            <a:noFill/>
            <a:ln w="19050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475;p10"/>
            <p:cNvCxnSpPr/>
            <p:nvPr/>
          </p:nvCxnSpPr>
          <p:spPr>
            <a:xfrm rot="10800000" flipH="1">
              <a:off x="2750504" y="4125984"/>
              <a:ext cx="2062710" cy="3584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476;p10"/>
            <p:cNvSpPr/>
            <p:nvPr/>
          </p:nvSpPr>
          <p:spPr>
            <a:xfrm rot="-5795350">
              <a:off x="2115448" y="4145715"/>
              <a:ext cx="1323978" cy="1290396"/>
            </a:xfrm>
            <a:prstGeom prst="arc">
              <a:avLst>
                <a:gd name="adj1" fmla="val 11633765"/>
                <a:gd name="adj2" fmla="val 25543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" name="Google Shape;477;p10"/>
            <p:cNvCxnSpPr/>
            <p:nvPr/>
          </p:nvCxnSpPr>
          <p:spPr>
            <a:xfrm>
              <a:off x="2718920" y="5448271"/>
              <a:ext cx="7315200" cy="983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pic>
          <p:nvPicPr>
            <p:cNvPr id="28" name="Google Shape;478;p10" descr="Award, prize, trophy, trophy cup icon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068412" y="4864480"/>
              <a:ext cx="911352" cy="1007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" name="Google Shape;479;p10"/>
            <p:cNvCxnSpPr/>
            <p:nvPr/>
          </p:nvCxnSpPr>
          <p:spPr>
            <a:xfrm rot="10800000">
              <a:off x="3768640" y="2291167"/>
              <a:ext cx="0" cy="501023"/>
            </a:xfrm>
            <a:prstGeom prst="straightConnector1">
              <a:avLst/>
            </a:prstGeom>
            <a:noFill/>
            <a:ln w="9525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480;p10"/>
            <p:cNvCxnSpPr/>
            <p:nvPr/>
          </p:nvCxnSpPr>
          <p:spPr>
            <a:xfrm rot="10800000">
              <a:off x="7700555" y="2308603"/>
              <a:ext cx="0" cy="501023"/>
            </a:xfrm>
            <a:prstGeom prst="straightConnector1">
              <a:avLst/>
            </a:prstGeom>
            <a:noFill/>
            <a:ln w="9525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481;p10"/>
            <p:cNvCxnSpPr/>
            <p:nvPr/>
          </p:nvCxnSpPr>
          <p:spPr>
            <a:xfrm>
              <a:off x="9448306" y="3471613"/>
              <a:ext cx="458446" cy="0"/>
            </a:xfrm>
            <a:prstGeom prst="straightConnector1">
              <a:avLst/>
            </a:prstGeom>
            <a:noFill/>
            <a:ln w="9525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482;p10"/>
            <p:cNvCxnSpPr/>
            <p:nvPr/>
          </p:nvCxnSpPr>
          <p:spPr>
            <a:xfrm rot="10800000">
              <a:off x="7135405" y="3772281"/>
              <a:ext cx="0" cy="365760"/>
            </a:xfrm>
            <a:prstGeom prst="straightConnector1">
              <a:avLst/>
            </a:prstGeom>
            <a:noFill/>
            <a:ln w="9525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483;p10"/>
            <p:cNvCxnSpPr/>
            <p:nvPr/>
          </p:nvCxnSpPr>
          <p:spPr>
            <a:xfrm rot="10800000">
              <a:off x="3330697" y="3772281"/>
              <a:ext cx="0" cy="36576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484;p10"/>
            <p:cNvCxnSpPr/>
            <p:nvPr/>
          </p:nvCxnSpPr>
          <p:spPr>
            <a:xfrm rot="10800000">
              <a:off x="1730137" y="4758582"/>
              <a:ext cx="36576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485;p10"/>
            <p:cNvCxnSpPr/>
            <p:nvPr/>
          </p:nvCxnSpPr>
          <p:spPr>
            <a:xfrm rot="10800000">
              <a:off x="7877716" y="5451753"/>
              <a:ext cx="0" cy="36576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37" name="Google Shape;486;p10"/>
            <p:cNvSpPr/>
            <p:nvPr/>
          </p:nvSpPr>
          <p:spPr>
            <a:xfrm>
              <a:off x="3629499" y="1955302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87;p10"/>
            <p:cNvSpPr/>
            <p:nvPr/>
          </p:nvSpPr>
          <p:spPr>
            <a:xfrm>
              <a:off x="3711490" y="2280515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88;p10"/>
            <p:cNvSpPr/>
            <p:nvPr/>
          </p:nvSpPr>
          <p:spPr>
            <a:xfrm>
              <a:off x="7549004" y="1918425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89;p10"/>
            <p:cNvSpPr/>
            <p:nvPr/>
          </p:nvSpPr>
          <p:spPr>
            <a:xfrm>
              <a:off x="7647323" y="2243638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90;p10"/>
            <p:cNvSpPr/>
            <p:nvPr/>
          </p:nvSpPr>
          <p:spPr>
            <a:xfrm>
              <a:off x="3190908" y="3353407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91;p10"/>
            <p:cNvSpPr/>
            <p:nvPr/>
          </p:nvSpPr>
          <p:spPr>
            <a:xfrm>
              <a:off x="7815486" y="5803200"/>
              <a:ext cx="137160" cy="137160"/>
            </a:xfrm>
            <a:prstGeom prst="ellipse">
              <a:avLst/>
            </a:prstGeom>
            <a:noFill/>
            <a:ln w="25400" cap="flat" cmpd="sng">
              <a:solidFill>
                <a:srgbClr val="FEDB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92;p10"/>
            <p:cNvSpPr/>
            <p:nvPr/>
          </p:nvSpPr>
          <p:spPr>
            <a:xfrm>
              <a:off x="9873452" y="3397522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93;p10"/>
            <p:cNvSpPr/>
            <p:nvPr/>
          </p:nvSpPr>
          <p:spPr>
            <a:xfrm>
              <a:off x="9991702" y="3312213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94;p10"/>
            <p:cNvSpPr/>
            <p:nvPr/>
          </p:nvSpPr>
          <p:spPr>
            <a:xfrm>
              <a:off x="6999729" y="3345547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95;p10"/>
            <p:cNvSpPr/>
            <p:nvPr/>
          </p:nvSpPr>
          <p:spPr>
            <a:xfrm>
              <a:off x="7074009" y="3658060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96;p10"/>
            <p:cNvSpPr/>
            <p:nvPr/>
          </p:nvSpPr>
          <p:spPr>
            <a:xfrm>
              <a:off x="1572565" y="4685991"/>
              <a:ext cx="137160" cy="137160"/>
            </a:xfrm>
            <a:prstGeom prst="ellipse">
              <a:avLst/>
            </a:prstGeom>
            <a:noFill/>
            <a:ln w="25400" cap="flat" cmpd="sng">
              <a:solidFill>
                <a:srgbClr val="FEDB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97;p10"/>
            <p:cNvSpPr/>
            <p:nvPr/>
          </p:nvSpPr>
          <p:spPr>
            <a:xfrm>
              <a:off x="1345893" y="4592988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8;p10"/>
            <p:cNvSpPr/>
            <p:nvPr/>
          </p:nvSpPr>
          <p:spPr>
            <a:xfrm>
              <a:off x="7735689" y="5942120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0;p10"/>
            <p:cNvSpPr/>
            <p:nvPr/>
          </p:nvSpPr>
          <p:spPr>
            <a:xfrm>
              <a:off x="3256402" y="3648260"/>
              <a:ext cx="137160" cy="137160"/>
            </a:xfrm>
            <a:prstGeom prst="ellipse">
              <a:avLst/>
            </a:prstGeom>
            <a:noFill/>
            <a:ln w="25400" cap="flat" cmpd="sng">
              <a:solidFill>
                <a:srgbClr val="FEDB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" name="Google Shape;501;p10"/>
            <p:cNvCxnSpPr/>
            <p:nvPr/>
          </p:nvCxnSpPr>
          <p:spPr>
            <a:xfrm>
              <a:off x="2715504" y="4133604"/>
              <a:ext cx="6126480" cy="0"/>
            </a:xfrm>
            <a:prstGeom prst="straightConnector1">
              <a:avLst/>
            </a:prstGeom>
            <a:noFill/>
            <a:ln w="19050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2" name="Google Shape;502;p10"/>
            <p:cNvSpPr/>
            <p:nvPr/>
          </p:nvSpPr>
          <p:spPr>
            <a:xfrm>
              <a:off x="2055309" y="3066452"/>
              <a:ext cx="229101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System analysis and design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" name="Google Shape;503;p10"/>
            <p:cNvCxnSpPr/>
            <p:nvPr/>
          </p:nvCxnSpPr>
          <p:spPr>
            <a:xfrm rot="10800000">
              <a:off x="4161219" y="5507637"/>
              <a:ext cx="0" cy="36576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54" name="Google Shape;504;p10"/>
            <p:cNvSpPr/>
            <p:nvPr/>
          </p:nvSpPr>
          <p:spPr>
            <a:xfrm>
              <a:off x="4098989" y="5859084"/>
              <a:ext cx="137160" cy="137160"/>
            </a:xfrm>
            <a:prstGeom prst="ellipse">
              <a:avLst/>
            </a:prstGeom>
            <a:noFill/>
            <a:ln w="25400" cap="flat" cmpd="sng">
              <a:solidFill>
                <a:srgbClr val="FEDB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05;p10"/>
            <p:cNvSpPr/>
            <p:nvPr/>
          </p:nvSpPr>
          <p:spPr>
            <a:xfrm>
              <a:off x="4019192" y="5998004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06;p10"/>
            <p:cNvSpPr/>
            <p:nvPr/>
          </p:nvSpPr>
          <p:spPr>
            <a:xfrm>
              <a:off x="3593017" y="6274378"/>
              <a:ext cx="1055097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Start demo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1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-774021" y="-1589315"/>
            <a:ext cx="13445066" cy="9448800"/>
            <a:chOff x="-6324600" y="-1295400"/>
            <a:chExt cx="13445066" cy="9448800"/>
          </a:xfrm>
        </p:grpSpPr>
        <p:pic>
          <p:nvPicPr>
            <p:cNvPr id="36" name="Picture Placeholder 5">
              <a:extLst>
                <a:ext uri="{FF2B5EF4-FFF2-40B4-BE49-F238E27FC236}">
                  <a16:creationId xmlns:a16="http://schemas.microsoft.com/office/drawing/2014/main" id="{1720B8A9-2C7A-4A21-823B-D29A71E73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0033C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19959"/>
            <a:stretch/>
          </p:blipFill>
          <p:spPr>
            <a:xfrm>
              <a:off x="-6324600" y="-1295400"/>
              <a:ext cx="13445066" cy="944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100106-0D4A-4EC2-8045-E5658EF52D60}"/>
                </a:ext>
              </a:extLst>
            </p:cNvPr>
            <p:cNvSpPr txBox="1"/>
            <p:nvPr/>
          </p:nvSpPr>
          <p:spPr>
            <a:xfrm>
              <a:off x="2653874" y="2179951"/>
              <a:ext cx="54585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INDIA</a:t>
              </a:r>
              <a:endPara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4525" y="1482037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Challenge description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4525" y="3293149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System design &amp; data set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2387593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Solution	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4198705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Relevance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with automotive industry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  <p:pic>
        <p:nvPicPr>
          <p:cNvPr id="38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0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4525" y="799868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Description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of the project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4525" y="4422092"/>
            <a:ext cx="6966857" cy="769257"/>
            <a:chOff x="3497943" y="1683658"/>
            <a:chExt cx="6966857" cy="769257"/>
          </a:xfrm>
        </p:grpSpPr>
        <p:sp>
          <p:nvSpPr>
            <p:cNvPr id="11" name="Rounded Rectangle 10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Team dynamic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5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4525" y="2610980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Evaluation setup&amp; timeline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1705424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Requirements analysis &amp;methodology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34525" y="5327648"/>
            <a:ext cx="6966857" cy="769257"/>
            <a:chOff x="3497943" y="1683658"/>
            <a:chExt cx="6966857" cy="769257"/>
          </a:xfrm>
        </p:grpSpPr>
        <p:sp>
          <p:nvSpPr>
            <p:cNvPr id="23" name="Rounded Rectangle 22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Relevance with automotive industry 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6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3516536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Demonstration 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9380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873" y="564719"/>
            <a:ext cx="4641273" cy="167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Analyze </a:t>
            </a:r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313" y="698166"/>
            <a:ext cx="570990" cy="369332"/>
          </a:xfrm>
          <a:prstGeom prst="rect">
            <a:avLst/>
          </a:prstGeom>
          <a:solidFill>
            <a:srgbClr val="FFDD40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(AI)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16" t="14629" r="361" b="5370"/>
          <a:stretch/>
        </p:blipFill>
        <p:spPr>
          <a:xfrm>
            <a:off x="5219700" y="444499"/>
            <a:ext cx="6146800" cy="2755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05" t="14482" r="890" b="5062"/>
          <a:stretch/>
        </p:blipFill>
        <p:spPr>
          <a:xfrm>
            <a:off x="5219700" y="3416300"/>
            <a:ext cx="6172200" cy="282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052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873" y="564719"/>
            <a:ext cx="4641273" cy="167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Analyze </a:t>
            </a:r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313" y="698166"/>
            <a:ext cx="570990" cy="369332"/>
          </a:xfrm>
          <a:prstGeom prst="rect">
            <a:avLst/>
          </a:prstGeom>
          <a:solidFill>
            <a:srgbClr val="FFDD40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(AI)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4410" r="293" b="5981"/>
          <a:stretch/>
        </p:blipFill>
        <p:spPr>
          <a:xfrm>
            <a:off x="5222722" y="424873"/>
            <a:ext cx="6183031" cy="2775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5238173" y="3438237"/>
            <a:ext cx="6185079" cy="2784763"/>
            <a:chOff x="-1" y="609600"/>
            <a:chExt cx="12197953" cy="590203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t="8889" b="5050"/>
            <a:stretch/>
          </p:blipFill>
          <p:spPr>
            <a:xfrm>
              <a:off x="-1" y="609600"/>
              <a:ext cx="12197953" cy="590203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3690" y="2272878"/>
              <a:ext cx="6942189" cy="110891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r>
                <a:rPr lang="en-US" sz="400" dirty="0" smtClean="0">
                  <a:latin typeface=" Roboto Mono'"/>
                </a:rPr>
                <a:t>{</a:t>
              </a:r>
            </a:p>
            <a:p>
              <a:r>
                <a:rPr lang="en-US" sz="400" dirty="0" smtClean="0">
                  <a:latin typeface=" Roboto Mono'"/>
                </a:rPr>
                <a:t>  </a:t>
              </a:r>
              <a:r>
                <a:rPr lang="en-US" sz="400" dirty="0" smtClean="0">
                  <a:solidFill>
                    <a:srgbClr val="A31515"/>
                  </a:solidFill>
                  <a:latin typeface=" Roboto Mono'"/>
                </a:rPr>
                <a:t>"payload"</a:t>
              </a:r>
              <a:r>
                <a:rPr lang="en-US" sz="400" dirty="0" smtClean="0">
                  <a:latin typeface=" Roboto Mono'"/>
                </a:rPr>
                <a:t>: {</a:t>
              </a:r>
            </a:p>
            <a:p>
              <a:r>
                <a:rPr lang="en-US" sz="400" dirty="0" smtClean="0">
                  <a:latin typeface=" Roboto Mono'"/>
                </a:rPr>
                <a:t>    </a:t>
              </a:r>
              <a:r>
                <a:rPr lang="en-US" sz="400" dirty="0" smtClean="0">
                  <a:solidFill>
                    <a:srgbClr val="A31515"/>
                  </a:solidFill>
                  <a:latin typeface=" Roboto Mono'"/>
                </a:rPr>
                <a:t>"image"</a:t>
              </a:r>
              <a:r>
                <a:rPr lang="en-US" sz="400" dirty="0" smtClean="0">
                  <a:latin typeface=" Roboto Mono'"/>
                </a:rPr>
                <a:t>: {</a:t>
              </a:r>
            </a:p>
            <a:p>
              <a:r>
                <a:rPr lang="en-US" sz="400" dirty="0" smtClean="0">
                  <a:latin typeface=" Roboto Mono'"/>
                </a:rPr>
                <a:t>      </a:t>
              </a:r>
              <a:r>
                <a:rPr lang="en-US" sz="400" dirty="0" smtClean="0">
                  <a:solidFill>
                    <a:srgbClr val="A31515"/>
                  </a:solidFill>
                  <a:latin typeface=" Roboto Mono'"/>
                </a:rPr>
                <a:t>"</a:t>
              </a:r>
              <a:r>
                <a:rPr lang="en-US" sz="400" dirty="0" err="1" smtClean="0">
                  <a:solidFill>
                    <a:srgbClr val="A31515"/>
                  </a:solidFill>
                  <a:latin typeface=" Roboto Mono'"/>
                </a:rPr>
                <a:t>imageBytes</a:t>
              </a:r>
              <a:r>
                <a:rPr lang="en-US" sz="400" dirty="0" smtClean="0">
                  <a:solidFill>
                    <a:srgbClr val="A31515"/>
                  </a:solidFill>
                  <a:latin typeface=" Roboto Mono'"/>
                </a:rPr>
                <a:t>"</a:t>
              </a:r>
              <a:r>
                <a:rPr lang="en-US" sz="400" dirty="0" smtClean="0">
                  <a:latin typeface=" Roboto Mono'"/>
                </a:rPr>
                <a:t>: </a:t>
              </a:r>
              <a:r>
                <a:rPr lang="en-US" sz="400" dirty="0" smtClean="0">
                  <a:solidFill>
                    <a:srgbClr val="A31515"/>
                  </a:solidFill>
                  <a:latin typeface=" Roboto Mono'"/>
                </a:rPr>
                <a:t>"YOUR_BASE64_ENCODED_IMAGE_BYTES"</a:t>
              </a:r>
              <a:endParaRPr lang="en-US" sz="400" dirty="0" smtClean="0">
                <a:latin typeface=" Roboto Mono'"/>
              </a:endParaRPr>
            </a:p>
            <a:p>
              <a:r>
                <a:rPr lang="en-US" sz="400" dirty="0" smtClean="0">
                  <a:latin typeface=" Roboto Mono'"/>
                </a:rPr>
                <a:t>    }</a:t>
              </a:r>
            </a:p>
            <a:p>
              <a:r>
                <a:rPr lang="en-US" sz="400" dirty="0" smtClean="0">
                  <a:latin typeface=" Roboto Mono'"/>
                </a:rPr>
                <a:t>  }</a:t>
              </a:r>
            </a:p>
            <a:p>
              <a:r>
                <a:rPr lang="en-US" sz="400" dirty="0" smtClean="0">
                  <a:latin typeface=" Roboto Mono'"/>
                </a:rPr>
                <a:t>}</a:t>
              </a:r>
              <a:endParaRPr lang="en-US" sz="400" dirty="0">
                <a:latin typeface=" Roboto Mono'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54372" y="3713500"/>
              <a:ext cx="6966536" cy="717532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r>
                <a:rPr lang="en-US" sz="400" dirty="0"/>
                <a:t>curl -X POST -H "Content-Type: application/</a:t>
              </a:r>
              <a:r>
                <a:rPr lang="en-US" sz="400" dirty="0" err="1"/>
                <a:t>json</a:t>
              </a:r>
              <a:r>
                <a:rPr lang="en-US" sz="400" dirty="0"/>
                <a:t>" \</a:t>
              </a:r>
            </a:p>
            <a:p>
              <a:r>
                <a:rPr lang="en-US" sz="400" dirty="0"/>
                <a:t>  -H "Authorization: Bearer $(</a:t>
              </a:r>
              <a:r>
                <a:rPr lang="en-US" sz="400" dirty="0" err="1"/>
                <a:t>gcloud</a:t>
              </a:r>
              <a:r>
                <a:rPr lang="en-US" sz="400" dirty="0"/>
                <a:t> </a:t>
              </a:r>
              <a:r>
                <a:rPr lang="en-US" sz="400" dirty="0" err="1"/>
                <a:t>auth</a:t>
              </a:r>
              <a:r>
                <a:rPr lang="en-US" sz="400" dirty="0"/>
                <a:t> application-default print-access-token)" \</a:t>
              </a:r>
            </a:p>
            <a:p>
              <a:r>
                <a:rPr lang="en-US" sz="400" dirty="0"/>
                <a:t>  https://automl.googleapis.com/v1beta1/projects/678708388730/locations/us-central1/models/IOD3946791545901940736:predict \</a:t>
              </a:r>
            </a:p>
            <a:p>
              <a:r>
                <a:rPr lang="en-US" sz="400" dirty="0"/>
                <a:t>  -d @</a:t>
              </a:r>
              <a:r>
                <a:rPr lang="en-US" sz="400" dirty="0" err="1"/>
                <a:t>request.json</a:t>
              </a:r>
              <a:endParaRPr 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624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873" y="564719"/>
            <a:ext cx="4641273" cy="167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Analyze </a:t>
            </a:r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313" y="698166"/>
            <a:ext cx="570990" cy="369332"/>
          </a:xfrm>
          <a:prstGeom prst="rect">
            <a:avLst/>
          </a:prstGeom>
          <a:solidFill>
            <a:srgbClr val="FFDD40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(AI)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4410" r="293" b="5981"/>
          <a:stretch/>
        </p:blipFill>
        <p:spPr>
          <a:xfrm>
            <a:off x="5222722" y="424873"/>
            <a:ext cx="6183031" cy="2775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9275" b="5010"/>
          <a:stretch/>
        </p:blipFill>
        <p:spPr>
          <a:xfrm>
            <a:off x="5210629" y="406399"/>
            <a:ext cx="6200775" cy="2988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5265057" y="3522529"/>
            <a:ext cx="6331857" cy="2669269"/>
            <a:chOff x="5265057" y="3522529"/>
            <a:chExt cx="6331857" cy="2669269"/>
          </a:xfrm>
        </p:grpSpPr>
        <p:sp>
          <p:nvSpPr>
            <p:cNvPr id="17" name="Rectangle 16"/>
            <p:cNvSpPr/>
            <p:nvPr/>
          </p:nvSpPr>
          <p:spPr>
            <a:xfrm>
              <a:off x="5265057" y="3522529"/>
              <a:ext cx="6317343" cy="2400657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import</a:t>
              </a:r>
              <a:r>
                <a:rPr lang="en-US" sz="600" dirty="0">
                  <a:latin typeface=" Roboto Mono'"/>
                </a:rPr>
                <a:t> sys</a:t>
              </a: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from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 err="1">
                  <a:latin typeface=" Roboto Mono'"/>
                </a:rPr>
                <a:t>google.cloud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import</a:t>
              </a:r>
              <a:r>
                <a:rPr lang="en-US" sz="600" dirty="0">
                  <a:latin typeface=" Roboto Mono'"/>
                </a:rPr>
                <a:t> automl_v1beta1</a:t>
              </a:r>
            </a:p>
            <a:p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from</a:t>
              </a:r>
              <a:r>
                <a:rPr lang="en-US" sz="600" dirty="0">
                  <a:latin typeface=" Roboto Mono'"/>
                </a:rPr>
                <a:t> google.cloud.automl_v1beta1.proto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import</a:t>
              </a:r>
              <a:r>
                <a:rPr lang="en-US" sz="600" dirty="0">
                  <a:latin typeface=" Roboto Mono'"/>
                </a:rPr>
                <a:t> service_pb2</a:t>
              </a: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solidFill>
                    <a:srgbClr val="008000"/>
                  </a:solidFill>
                  <a:latin typeface=" Roboto Mono'"/>
                </a:rPr>
                <a:t># 'content' is base-64-encoded image data.</a:t>
              </a:r>
              <a:endParaRPr lang="en-US" sz="600" dirty="0">
                <a:latin typeface=" Roboto Mono'"/>
              </a:endParaRPr>
            </a:p>
            <a:p>
              <a:r>
                <a:rPr lang="en-US" sz="600" dirty="0" err="1">
                  <a:solidFill>
                    <a:srgbClr val="0000FF"/>
                  </a:solidFill>
                  <a:latin typeface=" Roboto Mono'"/>
                </a:rPr>
                <a:t>def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 err="1">
                  <a:latin typeface=" Roboto Mono'"/>
                </a:rPr>
                <a:t>get_prediction</a:t>
              </a:r>
              <a:r>
                <a:rPr lang="en-US" sz="600" dirty="0">
                  <a:latin typeface=" Roboto Mono'"/>
                </a:rPr>
                <a:t>(content, </a:t>
              </a:r>
              <a:r>
                <a:rPr lang="en-US" sz="600" dirty="0" err="1">
                  <a:latin typeface=" Roboto Mono'"/>
                </a:rPr>
                <a:t>project_id</a:t>
              </a:r>
              <a:r>
                <a:rPr lang="en-US" sz="600" dirty="0">
                  <a:latin typeface=" Roboto Mono'"/>
                </a:rPr>
                <a:t>, </a:t>
              </a:r>
              <a:r>
                <a:rPr lang="en-US" sz="600" dirty="0" err="1">
                  <a:latin typeface=" Roboto Mono'"/>
                </a:rPr>
                <a:t>model_id</a:t>
              </a:r>
              <a:r>
                <a:rPr lang="en-US" sz="600" dirty="0">
                  <a:latin typeface=" Roboto Mono'"/>
                </a:rPr>
                <a:t>):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 err="1">
                  <a:latin typeface=" Roboto Mono'"/>
                </a:rPr>
                <a:t>prediction_client</a:t>
              </a:r>
              <a:r>
                <a:rPr lang="en-US" sz="600" dirty="0">
                  <a:latin typeface=" Roboto Mono'"/>
                </a:rPr>
                <a:t> = automl_v1beta1.PredictionServiceClient()</a:t>
              </a: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latin typeface=" Roboto Mono'"/>
                </a:rPr>
                <a:t>  name = 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'projects/{}/locations/us-central1/models/{}'</a:t>
              </a:r>
              <a:r>
                <a:rPr lang="en-US" sz="600" dirty="0">
                  <a:latin typeface=" Roboto Mono'"/>
                </a:rPr>
                <a:t>.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format</a:t>
              </a:r>
              <a:r>
                <a:rPr lang="en-US" sz="600" dirty="0">
                  <a:latin typeface=" Roboto Mono'"/>
                </a:rPr>
                <a:t>(</a:t>
              </a:r>
              <a:r>
                <a:rPr lang="en-US" sz="600" dirty="0" err="1">
                  <a:latin typeface=" Roboto Mono'"/>
                </a:rPr>
                <a:t>project_id</a:t>
              </a:r>
              <a:r>
                <a:rPr lang="en-US" sz="600" dirty="0">
                  <a:latin typeface=" Roboto Mono'"/>
                </a:rPr>
                <a:t>, </a:t>
              </a:r>
              <a:r>
                <a:rPr lang="en-US" sz="600" dirty="0" err="1">
                  <a:latin typeface=" Roboto Mono'"/>
                </a:rPr>
                <a:t>model_id</a:t>
              </a:r>
              <a:r>
                <a:rPr lang="en-US" sz="600" dirty="0">
                  <a:latin typeface=" Roboto Mono'"/>
                </a:rPr>
                <a:t>)</a:t>
              </a:r>
            </a:p>
            <a:p>
              <a:r>
                <a:rPr lang="en-US" sz="600" dirty="0">
                  <a:latin typeface=" Roboto Mono'"/>
                </a:rPr>
                <a:t>  payload = {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'image'</a:t>
              </a:r>
              <a:r>
                <a:rPr lang="en-US" sz="600" dirty="0">
                  <a:latin typeface=" Roboto Mono'"/>
                </a:rPr>
                <a:t>: {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</a:t>
              </a:r>
              <a:r>
                <a:rPr lang="en-US" sz="600" dirty="0" err="1">
                  <a:solidFill>
                    <a:srgbClr val="A31515"/>
                  </a:solidFill>
                  <a:latin typeface=" Roboto Mono'"/>
                </a:rPr>
                <a:t>image_bytes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</a:t>
              </a:r>
              <a:r>
                <a:rPr lang="en-US" sz="600" dirty="0">
                  <a:latin typeface=" Roboto Mono'"/>
                </a:rPr>
                <a:t>: content }}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 err="1">
                  <a:latin typeface=" Roboto Mono'"/>
                </a:rPr>
                <a:t>params</a:t>
              </a:r>
              <a:r>
                <a:rPr lang="en-US" sz="600" dirty="0">
                  <a:latin typeface=" Roboto Mono'"/>
                </a:rPr>
                <a:t> = {}</a:t>
              </a:r>
            </a:p>
            <a:p>
              <a:r>
                <a:rPr lang="en-US" sz="600" dirty="0">
                  <a:latin typeface=" Roboto Mono'"/>
                </a:rPr>
                <a:t>  request = </a:t>
              </a:r>
              <a:r>
                <a:rPr lang="en-US" sz="600" dirty="0" err="1">
                  <a:latin typeface=" Roboto Mono'"/>
                </a:rPr>
                <a:t>prediction_client.predict</a:t>
              </a:r>
              <a:r>
                <a:rPr lang="en-US" sz="600" dirty="0">
                  <a:latin typeface=" Roboto Mono'"/>
                </a:rPr>
                <a:t>(name, payload, </a:t>
              </a:r>
              <a:r>
                <a:rPr lang="en-US" sz="600" dirty="0" err="1">
                  <a:latin typeface=" Roboto Mono'"/>
                </a:rPr>
                <a:t>params</a:t>
              </a:r>
              <a:r>
                <a:rPr lang="en-US" sz="600" dirty="0">
                  <a:latin typeface=" Roboto Mono'"/>
                </a:rPr>
                <a:t>)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return</a:t>
              </a:r>
              <a:r>
                <a:rPr lang="en-US" sz="600" dirty="0">
                  <a:latin typeface=" Roboto Mono'"/>
                </a:rPr>
                <a:t> request  </a:t>
              </a:r>
              <a:r>
                <a:rPr lang="en-US" sz="600" dirty="0">
                  <a:solidFill>
                    <a:srgbClr val="008000"/>
                  </a:solidFill>
                  <a:latin typeface=" Roboto Mono'"/>
                </a:rPr>
                <a:t># waits till request is returned</a:t>
              </a:r>
              <a:endParaRPr lang="en-US" sz="600" dirty="0">
                <a:latin typeface=" Roboto Mono'"/>
              </a:endParaRP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if</a:t>
              </a:r>
              <a:r>
                <a:rPr lang="en-US" sz="600" dirty="0">
                  <a:latin typeface=" Roboto Mono'"/>
                </a:rPr>
                <a:t> __name__ == 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'__main__'</a:t>
              </a:r>
              <a:r>
                <a:rPr lang="en-US" sz="600" dirty="0">
                  <a:latin typeface=" Roboto Mono'"/>
                </a:rPr>
                <a:t>: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 err="1">
                  <a:latin typeface=" Roboto Mono'"/>
                </a:rPr>
                <a:t>file_path</a:t>
              </a:r>
              <a:r>
                <a:rPr lang="en-US" sz="600" dirty="0">
                  <a:latin typeface=" Roboto Mono'"/>
                </a:rPr>
                <a:t> = </a:t>
              </a:r>
              <a:r>
                <a:rPr lang="en-US" sz="600" dirty="0" err="1">
                  <a:latin typeface=" Roboto Mono'"/>
                </a:rPr>
                <a:t>sys.argv</a:t>
              </a:r>
              <a:r>
                <a:rPr lang="en-US" sz="600" dirty="0">
                  <a:latin typeface=" Roboto Mono'"/>
                </a:rPr>
                <a:t>[</a:t>
              </a:r>
              <a:r>
                <a:rPr lang="en-US" sz="600" dirty="0">
                  <a:solidFill>
                    <a:srgbClr val="09875A"/>
                  </a:solidFill>
                  <a:latin typeface=" Roboto Mono'"/>
                </a:rPr>
                <a:t>1</a:t>
              </a:r>
              <a:r>
                <a:rPr lang="en-US" sz="600" dirty="0">
                  <a:latin typeface=" Roboto Mono'"/>
                </a:rPr>
                <a:t>]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 err="1">
                  <a:latin typeface=" Roboto Mono'"/>
                </a:rPr>
                <a:t>project_id</a:t>
              </a:r>
              <a:r>
                <a:rPr lang="en-US" sz="600" dirty="0">
                  <a:latin typeface=" Roboto Mono'"/>
                </a:rPr>
                <a:t> = </a:t>
              </a:r>
              <a:r>
                <a:rPr lang="en-US" sz="600" dirty="0" err="1">
                  <a:latin typeface=" Roboto Mono'"/>
                </a:rPr>
                <a:t>sys.argv</a:t>
              </a:r>
              <a:r>
                <a:rPr lang="en-US" sz="600" dirty="0">
                  <a:latin typeface=" Roboto Mono'"/>
                </a:rPr>
                <a:t>[</a:t>
              </a:r>
              <a:r>
                <a:rPr lang="en-US" sz="600" dirty="0">
                  <a:solidFill>
                    <a:srgbClr val="09875A"/>
                  </a:solidFill>
                  <a:latin typeface=" Roboto Mono'"/>
                </a:rPr>
                <a:t>2</a:t>
              </a:r>
              <a:r>
                <a:rPr lang="en-US" sz="600" dirty="0">
                  <a:latin typeface=" Roboto Mono'"/>
                </a:rPr>
                <a:t>]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 err="1">
                  <a:latin typeface=" Roboto Mono'"/>
                </a:rPr>
                <a:t>model_id</a:t>
              </a:r>
              <a:r>
                <a:rPr lang="en-US" sz="600" dirty="0">
                  <a:latin typeface=" Roboto Mono'"/>
                </a:rPr>
                <a:t> = </a:t>
              </a:r>
              <a:r>
                <a:rPr lang="en-US" sz="600" dirty="0" err="1">
                  <a:latin typeface=" Roboto Mono'"/>
                </a:rPr>
                <a:t>sys.argv</a:t>
              </a:r>
              <a:r>
                <a:rPr lang="en-US" sz="600" dirty="0">
                  <a:latin typeface=" Roboto Mono'"/>
                </a:rPr>
                <a:t>[</a:t>
              </a:r>
              <a:r>
                <a:rPr lang="en-US" sz="600" dirty="0">
                  <a:solidFill>
                    <a:srgbClr val="09875A"/>
                  </a:solidFill>
                  <a:latin typeface=" Roboto Mono'"/>
                </a:rPr>
                <a:t>3</a:t>
              </a:r>
              <a:r>
                <a:rPr lang="en-US" sz="600" dirty="0">
                  <a:latin typeface=" Roboto Mono'"/>
                </a:rPr>
                <a:t>]</a:t>
              </a: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with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open</a:t>
              </a:r>
              <a:r>
                <a:rPr lang="en-US" sz="600" dirty="0">
                  <a:latin typeface=" Roboto Mono'"/>
                </a:rPr>
                <a:t>(</a:t>
              </a:r>
              <a:r>
                <a:rPr lang="en-US" sz="600" dirty="0" err="1">
                  <a:latin typeface=" Roboto Mono'"/>
                </a:rPr>
                <a:t>file_path</a:t>
              </a:r>
              <a:r>
                <a:rPr lang="en-US" sz="600" dirty="0">
                  <a:latin typeface=" Roboto Mono'"/>
                </a:rPr>
                <a:t>, 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</a:t>
              </a:r>
              <a:r>
                <a:rPr lang="en-US" sz="600" dirty="0" err="1">
                  <a:solidFill>
                    <a:srgbClr val="A31515"/>
                  </a:solidFill>
                  <a:latin typeface=" Roboto Mono'"/>
                </a:rPr>
                <a:t>rb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</a:t>
              </a:r>
              <a:r>
                <a:rPr lang="en-US" sz="600" dirty="0">
                  <a:latin typeface=" Roboto Mono'"/>
                </a:rPr>
                <a:t>)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as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 err="1">
                  <a:latin typeface=" Roboto Mono'"/>
                </a:rPr>
                <a:t>ff</a:t>
              </a:r>
              <a:r>
                <a:rPr lang="en-US" sz="600" dirty="0">
                  <a:latin typeface=" Roboto Mono'"/>
                </a:rPr>
                <a:t>:</a:t>
              </a:r>
            </a:p>
            <a:p>
              <a:r>
                <a:rPr lang="en-US" sz="600" dirty="0">
                  <a:latin typeface=" Roboto Mono'"/>
                </a:rPr>
                <a:t>    content = </a:t>
              </a:r>
              <a:r>
                <a:rPr lang="en-US" sz="600" dirty="0" err="1">
                  <a:latin typeface=" Roboto Mono'"/>
                </a:rPr>
                <a:t>ff.read</a:t>
              </a:r>
              <a:r>
                <a:rPr lang="en-US" sz="600" dirty="0">
                  <a:latin typeface=" Roboto Mono'"/>
                </a:rPr>
                <a:t>()</a:t>
              </a: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print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 err="1">
                  <a:latin typeface=" Roboto Mono'"/>
                </a:rPr>
                <a:t>get_prediction</a:t>
              </a:r>
              <a:r>
                <a:rPr lang="en-US" sz="600" dirty="0">
                  <a:latin typeface=" Roboto Mono'"/>
                </a:rPr>
                <a:t>(content, </a:t>
              </a:r>
              <a:r>
                <a:rPr lang="en-US" sz="600" dirty="0" err="1">
                  <a:latin typeface=" Roboto Mono'"/>
                </a:rPr>
                <a:t>project_id</a:t>
              </a:r>
              <a:r>
                <a:rPr lang="en-US" sz="600" dirty="0">
                  <a:latin typeface=" Roboto Mono'"/>
                </a:rPr>
                <a:t>, </a:t>
              </a:r>
              <a:r>
                <a:rPr lang="en-US" sz="600" dirty="0" err="1">
                  <a:latin typeface=" Roboto Mono'"/>
                </a:rPr>
                <a:t>model_id</a:t>
              </a:r>
              <a:r>
                <a:rPr lang="en-US" sz="600" dirty="0">
                  <a:latin typeface=" Roboto Mono'"/>
                </a:rPr>
                <a:t>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81550" y="6023429"/>
              <a:ext cx="6315364" cy="168369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r>
                <a:rPr lang="en-US" sz="500" dirty="0">
                  <a:latin typeface="Roboto Mono"/>
                </a:rPr>
                <a:t>python predict.py YOUR_LOCAL_IMAGE_FILE 678708388730 IOD3946791545901940736</a:t>
              </a:r>
              <a:endParaRPr lang="en-US" sz="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2122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12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pic>
          <p:nvPicPr>
            <p:cNvPr id="311" name="Google Shape;311;p1" descr="https://mir-s3-cdn-cf.behance.net/project_modules/1400/44f88977493969.5c892a0b6a16e.jpg"/>
            <p:cNvPicPr preferRelativeResize="0"/>
            <p:nvPr/>
          </p:nvPicPr>
          <p:blipFill rotWithShape="1">
            <a:blip r:embed="rId4">
              <a:alphaModFix/>
            </a:blip>
            <a:srcRect t="8250"/>
            <a:stretch/>
          </p:blipFill>
          <p:spPr>
            <a:xfrm>
              <a:off x="0" y="638726"/>
              <a:ext cx="7158446" cy="5393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12" name="Google Shape;312;p1"/>
            <p:cNvGrpSpPr/>
            <p:nvPr/>
          </p:nvGrpSpPr>
          <p:grpSpPr>
            <a:xfrm rot="10800000" flipH="1">
              <a:off x="118264" y="3317575"/>
              <a:ext cx="4038600" cy="154782"/>
              <a:chOff x="0" y="2721769"/>
              <a:chExt cx="6541576" cy="1406525"/>
            </a:xfrm>
          </p:grpSpPr>
          <p:sp>
            <p:nvSpPr>
              <p:cNvPr id="313" name="Google Shape;313;p1"/>
              <p:cNvSpPr/>
              <p:nvPr/>
            </p:nvSpPr>
            <p:spPr>
              <a:xfrm>
                <a:off x="0" y="2721769"/>
                <a:ext cx="5133975" cy="140652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"/>
              <p:cNvSpPr/>
              <p:nvPr/>
            </p:nvSpPr>
            <p:spPr>
              <a:xfrm>
                <a:off x="5133976" y="2721769"/>
                <a:ext cx="1407600" cy="1406525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5" name="Google Shape;315;p1"/>
            <p:cNvSpPr txBox="1"/>
            <p:nvPr/>
          </p:nvSpPr>
          <p:spPr>
            <a:xfrm>
              <a:off x="201749" y="724204"/>
              <a:ext cx="7145383" cy="2585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5400" b="1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Welcome to The Remote Road Fixing Platform</a:t>
              </a:r>
              <a:endParaRPr sz="5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">
              <a:hlinkClick r:id="rId5" action="ppaction://hlinksldjump"/>
            </p:cNvPr>
            <p:cNvSpPr/>
            <p:nvPr/>
          </p:nvSpPr>
          <p:spPr>
            <a:xfrm>
              <a:off x="8151670" y="3507219"/>
              <a:ext cx="3047106" cy="783148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Click </a:t>
              </a:r>
              <a:r>
                <a:rPr lang="en-US" sz="20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ere To Start As a </a:t>
              </a:r>
              <a:r>
                <a:rPr lang="en-US" sz="2000" i="0" u="none" strike="noStrike" cap="none" dirty="0" smtClean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Controller</a:t>
              </a: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600" i="0" u="none" strike="noStrike" cap="none" dirty="0">
                <a:solidFill>
                  <a:schemeClr val="bg1"/>
                </a:solidFill>
                <a:sym typeface="Arial"/>
              </a:endParaRPr>
            </a:p>
          </p:txBody>
        </p:sp>
        <p:sp>
          <p:nvSpPr>
            <p:cNvPr id="16" name="Google Shape;316;p1">
              <a:hlinkClick r:id="rId6" action="ppaction://hlinksldjump"/>
            </p:cNvPr>
            <p:cNvSpPr/>
            <p:nvPr/>
          </p:nvSpPr>
          <p:spPr>
            <a:xfrm>
              <a:off x="8151670" y="4723358"/>
              <a:ext cx="3047106" cy="783148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Click </a:t>
              </a:r>
              <a:r>
                <a:rPr lang="en-US" sz="20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ere To Start As a </a:t>
              </a:r>
              <a:r>
                <a:rPr lang="en-US" sz="2000" i="0" u="none" strike="noStrike" cap="none" dirty="0" smtClean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Road Fixer </a:t>
              </a:r>
              <a:endParaRPr sz="1600" i="0" u="none" strike="noStrike" cap="none" dirty="0">
                <a:solidFill>
                  <a:schemeClr val="tx2"/>
                </a:solidFill>
                <a:sym typeface="Arial"/>
              </a:endParaRPr>
            </a:p>
          </p:txBody>
        </p:sp>
        <p:sp>
          <p:nvSpPr>
            <p:cNvPr id="17" name="Google Shape;316;p1">
              <a:hlinkClick r:id="rId7" action="ppaction://hlinksldjump"/>
            </p:cNvPr>
            <p:cNvSpPr/>
            <p:nvPr/>
          </p:nvSpPr>
          <p:spPr>
            <a:xfrm>
              <a:off x="8151670" y="2284757"/>
              <a:ext cx="3047106" cy="783148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Click </a:t>
              </a:r>
              <a:r>
                <a:rPr lang="en-US" sz="20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ere To Start As a </a:t>
              </a:r>
              <a:r>
                <a:rPr lang="en-US" sz="2000" i="0" u="none" strike="noStrike" cap="none" dirty="0" smtClean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Road Detector </a:t>
              </a:r>
              <a:endParaRPr sz="1600" i="0" u="none" strike="noStrike" cap="none" dirty="0">
                <a:solidFill>
                  <a:schemeClr val="tx2"/>
                </a:solidFill>
                <a:sym typeface="Arial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0" y="0"/>
              <a:ext cx="12192000" cy="804516"/>
              <a:chOff x="0" y="0"/>
              <a:chExt cx="12192000" cy="804516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2571"/>
              <a:stretch/>
            </p:blipFill>
            <p:spPr>
              <a:xfrm>
                <a:off x="0" y="0"/>
                <a:ext cx="12192000" cy="804516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264743" y="39817"/>
                <a:ext cx="9323394" cy="5989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635047" y="230250"/>
                <a:ext cx="193674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D3D3D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Contact Control Center</a:t>
                </a:r>
                <a:endParaRPr lang="en-US" sz="1100" b="1" dirty="0">
                  <a:solidFill>
                    <a:srgbClr val="D3D3D5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29582" y="231150"/>
                <a:ext cx="97013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13101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Main Page</a:t>
                </a:r>
                <a:endParaRPr lang="en-US" sz="1100" b="1" dirty="0">
                  <a:solidFill>
                    <a:srgbClr val="131018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838315" y="234391"/>
                <a:ext cx="16530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D3D3D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Download The App.</a:t>
                </a:r>
                <a:endParaRPr lang="en-US" sz="1100" b="1" dirty="0">
                  <a:solidFill>
                    <a:srgbClr val="D3D3D5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254381" y="234393"/>
                <a:ext cx="17764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D3D3D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Road Detection Page</a:t>
                </a:r>
                <a:endParaRPr lang="en-US" sz="1100" b="1" dirty="0">
                  <a:solidFill>
                    <a:srgbClr val="D3D3D5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282509" y="224986"/>
                <a:ext cx="140936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D3D3D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Controlling Page</a:t>
                </a:r>
                <a:endParaRPr lang="en-US" sz="1100" b="1" dirty="0">
                  <a:solidFill>
                    <a:srgbClr val="D3D3D5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943549" y="234392"/>
                <a:ext cx="14398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D3D3D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Road Fixing Page</a:t>
                </a:r>
                <a:endParaRPr lang="en-US" sz="1100" b="1" dirty="0">
                  <a:solidFill>
                    <a:srgbClr val="D3D3D5"/>
                  </a:solidFill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143641" y="156000"/>
              <a:ext cx="917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sz="2400" b="1" dirty="0" smtClean="0">
                  <a:solidFill>
                    <a:srgbClr val="343539"/>
                  </a:solidFill>
                  <a:latin typeface="Calibri"/>
                  <a:ea typeface="Calibri"/>
                  <a:cs typeface="Calibri"/>
                  <a:sym typeface="Calibri"/>
                </a:rPr>
                <a:t>RRFP</a:t>
              </a:r>
              <a:r>
                <a:rPr lang="en-US" sz="2400" b="1" dirty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lang="en-US" sz="1800" b="1" dirty="0">
                <a:solidFill>
                  <a:srgbClr val="131018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-1" y="-6328"/>
              <a:ext cx="12198532" cy="6483636"/>
              <a:chOff x="-1" y="-6328"/>
              <a:chExt cx="12198532" cy="648363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-1" y="0"/>
                <a:ext cx="155395" cy="621792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009144" y="11841"/>
                <a:ext cx="188939" cy="621792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-1" y="-6328"/>
                <a:ext cx="12192001" cy="187391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530" y="6036857"/>
                <a:ext cx="12192001" cy="187391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922183" y="6032437"/>
                <a:ext cx="357276" cy="399047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218425" y="6395025"/>
                <a:ext cx="1753201" cy="82283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59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131018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131018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</p:grpSp>
      <p:sp>
        <p:nvSpPr>
          <p:cNvPr id="81" name="Google Shape;316;p1"/>
          <p:cNvSpPr/>
          <p:nvPr/>
        </p:nvSpPr>
        <p:spPr>
          <a:xfrm>
            <a:off x="8567832" y="5050513"/>
            <a:ext cx="3047106" cy="783148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Review the collected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of sensor unit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316;p1"/>
          <p:cNvSpPr/>
          <p:nvPr/>
        </p:nvSpPr>
        <p:spPr>
          <a:xfrm>
            <a:off x="4586961" y="5050513"/>
            <a:ext cx="3047106" cy="783148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Manually activate </a:t>
            </a: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sensor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&amp; send the date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4">
            <a:alphaModFix/>
          </a:blip>
          <a:srcRect t="8250"/>
          <a:stretch/>
        </p:blipFill>
        <p:spPr>
          <a:xfrm>
            <a:off x="0" y="638725"/>
            <a:ext cx="12192000" cy="381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Google Shape;316;p1"/>
          <p:cNvSpPr/>
          <p:nvPr/>
        </p:nvSpPr>
        <p:spPr>
          <a:xfrm>
            <a:off x="606090" y="5050513"/>
            <a:ext cx="3047106" cy="783148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Automatically </a:t>
            </a: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ctivate </a:t>
            </a: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sensor unit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54146" y="2037642"/>
            <a:ext cx="55098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sz="4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Road Detection Page</a:t>
            </a:r>
            <a:endParaRPr lang="en-US" sz="4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>
            <a:hlinkClick r:id="rId5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22" name="Rectangle 21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10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61561" y="403391"/>
            <a:ext cx="4153511" cy="5975018"/>
            <a:chOff x="4051661" y="279638"/>
            <a:chExt cx="4153511" cy="5975018"/>
          </a:xfrm>
        </p:grpSpPr>
        <p:grpSp>
          <p:nvGrpSpPr>
            <p:cNvPr id="47" name="Group 46"/>
            <p:cNvGrpSpPr/>
            <p:nvPr/>
          </p:nvGrpSpPr>
          <p:grpSpPr>
            <a:xfrm>
              <a:off x="4051663" y="285967"/>
              <a:ext cx="3966239" cy="804516"/>
              <a:chOff x="0" y="0"/>
              <a:chExt cx="12192000" cy="804516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2571"/>
              <a:stretch/>
            </p:blipFill>
            <p:spPr>
              <a:xfrm>
                <a:off x="0" y="0"/>
                <a:ext cx="12192000" cy="804516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264744" y="39817"/>
                <a:ext cx="11759299" cy="5989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Google Shape;316;p1"/>
            <p:cNvSpPr/>
            <p:nvPr/>
          </p:nvSpPr>
          <p:spPr>
            <a:xfrm>
              <a:off x="4573054" y="4588856"/>
              <a:ext cx="3047106" cy="715045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buSzPts val="1800"/>
              </a:pPr>
              <a:r>
                <a:rPr lang="en-US" sz="18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Review the collected </a:t>
              </a:r>
              <a:r>
                <a:rPr 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data of sensor unit</a:t>
              </a:r>
              <a:endPara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16;p1"/>
            <p:cNvSpPr/>
            <p:nvPr/>
          </p:nvSpPr>
          <p:spPr>
            <a:xfrm>
              <a:off x="4573054" y="3694160"/>
              <a:ext cx="3047106" cy="715045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buSzPts val="1800"/>
              </a:pPr>
              <a:r>
                <a:rPr 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Manually activate </a:t>
              </a:r>
              <a:r>
                <a:rPr lang="en-US" sz="18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the sensor </a:t>
              </a:r>
              <a:r>
                <a:rPr 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&amp; send the date</a:t>
              </a:r>
              <a:endPara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" name="Google Shape;311;p1" descr="https://mir-s3-cdn-cf.behance.net/project_modules/1400/44f88977493969.5c892a0b6a16e.jpg"/>
            <p:cNvPicPr preferRelativeResize="0"/>
            <p:nvPr/>
          </p:nvPicPr>
          <p:blipFill rotWithShape="1">
            <a:blip r:embed="rId4">
              <a:alphaModFix/>
            </a:blip>
            <a:srcRect t="8250"/>
            <a:stretch/>
          </p:blipFill>
          <p:spPr>
            <a:xfrm>
              <a:off x="4103010" y="924692"/>
              <a:ext cx="3914892" cy="139891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5" name="Google Shape;316;p1"/>
            <p:cNvSpPr/>
            <p:nvPr/>
          </p:nvSpPr>
          <p:spPr>
            <a:xfrm>
              <a:off x="4542160" y="2837794"/>
              <a:ext cx="3047106" cy="715045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buSzPts val="1800"/>
              </a:pPr>
              <a:r>
                <a:rPr 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Automatically </a:t>
              </a:r>
              <a:r>
                <a:rPr lang="en-US" sz="18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ctivate </a:t>
              </a:r>
              <a:r>
                <a:rPr lang="en-US" sz="18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the sensor unit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41255" y="1066013"/>
              <a:ext cx="292175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SzPts val="1800"/>
              </a:pPr>
              <a:r>
                <a:rPr lang="en-US" sz="3200" b="1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95304" y="441967"/>
              <a:ext cx="917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sz="2400" b="1" dirty="0" smtClean="0">
                  <a:solidFill>
                    <a:srgbClr val="343539"/>
                  </a:solidFill>
                  <a:latin typeface="Calibri"/>
                  <a:ea typeface="Calibri"/>
                  <a:cs typeface="Calibri"/>
                  <a:sym typeface="Calibri"/>
                </a:rPr>
                <a:t>RRFP</a:t>
              </a:r>
              <a:r>
                <a:rPr lang="en-US" sz="2400" b="1" dirty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lang="en-US" sz="1800" b="1" dirty="0">
                <a:solidFill>
                  <a:srgbClr val="131018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051661" y="279638"/>
              <a:ext cx="4153511" cy="5975018"/>
              <a:chOff x="-4" y="-6329"/>
              <a:chExt cx="12569802" cy="597501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-1" y="0"/>
                <a:ext cx="553451" cy="59436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2016347" y="25089"/>
                <a:ext cx="553451" cy="59436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-4" y="-6329"/>
                <a:ext cx="12560542" cy="241732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530" y="5474191"/>
                <a:ext cx="11996532" cy="494498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39" t="2606" r="2309" b="95049"/>
            <a:stretch/>
          </p:blipFill>
          <p:spPr>
            <a:xfrm>
              <a:off x="7585086" y="546459"/>
              <a:ext cx="412751" cy="2540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5936386" y="5809811"/>
              <a:ext cx="381000" cy="40005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642083" y="2117593"/>
            <a:ext cx="5758717" cy="2308324"/>
          </a:xfrm>
          <a:prstGeom prst="rect">
            <a:avLst/>
          </a:prstGeom>
          <a:ln w="38100">
            <a:solidFill>
              <a:srgbClr val="7F6FA2"/>
            </a:solidFill>
            <a:prstDash val="dash"/>
          </a:ln>
        </p:spPr>
        <p:txBody>
          <a:bodyPr wrap="square">
            <a:spAutoFit/>
          </a:bodyPr>
          <a:lstStyle/>
          <a:p>
            <a:pPr lvl="0" algn="ctr">
              <a:buSzPts val="1800"/>
            </a:pPr>
            <a:r>
              <a:rPr lang="en-US" sz="3600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It will be available as an application to detect defects from cameras and sensor units</a:t>
            </a:r>
            <a:endParaRPr lang="en-US" sz="36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0822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</p:grpSp>
      <p:sp>
        <p:nvSpPr>
          <p:cNvPr id="81" name="Google Shape;316;p1">
            <a:hlinkClick r:id="rId4" action="ppaction://hlinksldjump"/>
          </p:cNvPr>
          <p:cNvSpPr/>
          <p:nvPr/>
        </p:nvSpPr>
        <p:spPr>
          <a:xfrm>
            <a:off x="7620447" y="4505789"/>
            <a:ext cx="3047106" cy="44263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Road Fixing Assignment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316;p1">
            <a:hlinkClick r:id="rId5" action="ppaction://hlinksldjump"/>
          </p:cNvPr>
          <p:cNvSpPr/>
          <p:nvPr/>
        </p:nvSpPr>
        <p:spPr>
          <a:xfrm>
            <a:off x="7620447" y="3329770"/>
            <a:ext cx="3047106" cy="44263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Review &amp; Analytics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6">
            <a:alphaModFix/>
          </a:blip>
          <a:srcRect t="8250"/>
          <a:stretch/>
        </p:blipFill>
        <p:spPr>
          <a:xfrm>
            <a:off x="0" y="638726"/>
            <a:ext cx="6096000" cy="5393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Google Shape;316;p1">
            <a:hlinkClick r:id="rId7" action="ppaction://hlinksldjump"/>
          </p:cNvPr>
          <p:cNvSpPr/>
          <p:nvPr/>
        </p:nvSpPr>
        <p:spPr>
          <a:xfrm>
            <a:off x="7620447" y="2153751"/>
            <a:ext cx="3047106" cy="44263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Notification Center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177165" y="2936269"/>
            <a:ext cx="39308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sz="4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Control </a:t>
            </a:r>
            <a:r>
              <a:rPr lang="en-US" sz="4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</a:p>
        </p:txBody>
      </p:sp>
      <p:sp>
        <p:nvSpPr>
          <p:cNvPr id="19" name="Rectangle 18">
            <a:hlinkClick r:id="rId8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30" name="Rectangle 29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26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</p:grp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4">
            <a:alphaModFix/>
          </a:blip>
          <a:srcRect t="8250"/>
          <a:stretch/>
        </p:blipFill>
        <p:spPr>
          <a:xfrm>
            <a:off x="0" y="638726"/>
            <a:ext cx="6096000" cy="2419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515896" y="1417871"/>
            <a:ext cx="5064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sz="4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Notification Center</a:t>
            </a:r>
          </a:p>
        </p:txBody>
      </p:sp>
      <p:cxnSp>
        <p:nvCxnSpPr>
          <p:cNvPr id="20" name="Straight Connector 19"/>
          <p:cNvCxnSpPr>
            <a:stCxn id="24" idx="4"/>
            <a:endCxn id="25" idx="0"/>
          </p:cNvCxnSpPr>
          <p:nvPr/>
        </p:nvCxnSpPr>
        <p:spPr>
          <a:xfrm>
            <a:off x="6929420" y="1293604"/>
            <a:ext cx="21225" cy="1126806"/>
          </a:xfrm>
          <a:prstGeom prst="line">
            <a:avLst/>
          </a:prstGeom>
          <a:ln>
            <a:solidFill>
              <a:srgbClr val="1BB1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320296" y="662097"/>
            <a:ext cx="46342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noProof="0" dirty="0" smtClean="0">
                <a:solidFill>
                  <a:srgbClr val="7F6FA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Past Notifications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noProof="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Road X99 has 3 defects </a:t>
            </a:r>
            <a:r>
              <a:rPr lang="en-US" sz="1100" kern="12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reported by sensor unit 5</a:t>
            </a:r>
            <a:endParaRPr lang="en-US" sz="1100" dirty="0">
              <a:solidFill>
                <a:srgbClr val="8E9AA0">
                  <a:lumMod val="50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9AA0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Road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rgbClr val="8E9AA0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Fixer XY has been assigned to fix road AW12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kern="1200" baseline="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Road</a:t>
            </a: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N15 has been fixed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kern="1200" baseline="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…….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E9AA0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0296" y="1532392"/>
            <a:ext cx="46342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b="1" dirty="0" smtClean="0">
                <a:solidFill>
                  <a:srgbClr val="7F6F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AB has 7 defects reported by sensor unit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2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</a:t>
            </a: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M99F </a:t>
            </a:r>
            <a:r>
              <a:rPr lang="en-US" sz="1100" kern="12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4</a:t>
            </a: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kern="12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defects reported by sensor unit </a:t>
            </a: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sz="1100" kern="1200" dirty="0">
              <a:solidFill>
                <a:srgbClr val="8E9AA0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2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</a:t>
            </a: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needs to fixer assignment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…….</a:t>
            </a:r>
            <a:endParaRPr lang="en-US" sz="1100" kern="1200" dirty="0">
              <a:solidFill>
                <a:srgbClr val="8E9AA0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13095" y="2431847"/>
            <a:ext cx="463425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b="1" dirty="0" smtClean="0">
                <a:solidFill>
                  <a:srgbClr val="7F6F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Notifications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YYM needs to be </a:t>
            </a:r>
            <a:r>
              <a:rPr lang="en-US" sz="11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…....</a:t>
            </a:r>
            <a:endParaRPr lang="en-US" sz="1100" dirty="0">
              <a:solidFill>
                <a:srgbClr val="8E9AA0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64540" y="787301"/>
            <a:ext cx="529760" cy="506303"/>
          </a:xfrm>
          <a:prstGeom prst="ellipse">
            <a:avLst/>
          </a:prstGeom>
          <a:solidFill>
            <a:srgbClr val="1F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685765" y="2420410"/>
            <a:ext cx="529760" cy="506303"/>
          </a:xfrm>
          <a:prstGeom prst="ellipse">
            <a:avLst/>
          </a:prstGeom>
          <a:solidFill>
            <a:srgbClr val="1F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685765" y="1625873"/>
            <a:ext cx="529760" cy="506303"/>
          </a:xfrm>
          <a:prstGeom prst="ellipse">
            <a:avLst/>
          </a:prstGeom>
          <a:solidFill>
            <a:srgbClr val="1F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7" name="Left Bracket 26"/>
          <p:cNvSpPr/>
          <p:nvPr/>
        </p:nvSpPr>
        <p:spPr>
          <a:xfrm>
            <a:off x="6538544" y="678543"/>
            <a:ext cx="976040" cy="2362569"/>
          </a:xfrm>
          <a:prstGeom prst="leftBracket">
            <a:avLst/>
          </a:prstGeom>
          <a:ln>
            <a:solidFill>
              <a:srgbClr val="1FC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599294" y="3425491"/>
            <a:ext cx="3291840" cy="2494975"/>
            <a:chOff x="9838315" y="2998506"/>
            <a:chExt cx="4111087" cy="3328578"/>
          </a:xfrm>
        </p:grpSpPr>
        <p:grpSp>
          <p:nvGrpSpPr>
            <p:cNvPr id="16" name="Group 15"/>
            <p:cNvGrpSpPr/>
            <p:nvPr/>
          </p:nvGrpSpPr>
          <p:grpSpPr>
            <a:xfrm>
              <a:off x="9838315" y="2998506"/>
              <a:ext cx="4111087" cy="3328578"/>
              <a:chOff x="9838315" y="2998506"/>
              <a:chExt cx="4111087" cy="332857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5"/>
              <a:srcRect l="7709" t="7515" r="42731" b="31588"/>
              <a:stretch/>
            </p:blipFill>
            <p:spPr>
              <a:xfrm>
                <a:off x="9838315" y="2998506"/>
                <a:ext cx="4111087" cy="332857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" name="Freeform 13"/>
              <p:cNvSpPr/>
              <p:nvPr/>
            </p:nvSpPr>
            <p:spPr>
              <a:xfrm>
                <a:off x="12618720" y="4838700"/>
                <a:ext cx="243840" cy="205740"/>
              </a:xfrm>
              <a:custGeom>
                <a:avLst/>
                <a:gdLst>
                  <a:gd name="connsiteX0" fmla="*/ 0 w 243840"/>
                  <a:gd name="connsiteY0" fmla="*/ 0 h 205740"/>
                  <a:gd name="connsiteX1" fmla="*/ 38100 w 243840"/>
                  <a:gd name="connsiteY1" fmla="*/ 22860 h 205740"/>
                  <a:gd name="connsiteX2" fmla="*/ 76200 w 243840"/>
                  <a:gd name="connsiteY2" fmla="*/ 53340 h 205740"/>
                  <a:gd name="connsiteX3" fmla="*/ 91440 w 243840"/>
                  <a:gd name="connsiteY3" fmla="*/ 76200 h 205740"/>
                  <a:gd name="connsiteX4" fmla="*/ 114300 w 243840"/>
                  <a:gd name="connsiteY4" fmla="*/ 83820 h 205740"/>
                  <a:gd name="connsiteX5" fmla="*/ 137160 w 243840"/>
                  <a:gd name="connsiteY5" fmla="*/ 99060 h 205740"/>
                  <a:gd name="connsiteX6" fmla="*/ 167640 w 243840"/>
                  <a:gd name="connsiteY6" fmla="*/ 137160 h 205740"/>
                  <a:gd name="connsiteX7" fmla="*/ 182880 w 243840"/>
                  <a:gd name="connsiteY7" fmla="*/ 160020 h 205740"/>
                  <a:gd name="connsiteX8" fmla="*/ 205740 w 243840"/>
                  <a:gd name="connsiteY8" fmla="*/ 167640 h 205740"/>
                  <a:gd name="connsiteX9" fmla="*/ 228600 w 243840"/>
                  <a:gd name="connsiteY9" fmla="*/ 182880 h 205740"/>
                  <a:gd name="connsiteX10" fmla="*/ 243840 w 243840"/>
                  <a:gd name="connsiteY10" fmla="*/ 205740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3840" h="205740">
                    <a:moveTo>
                      <a:pt x="0" y="0"/>
                    </a:moveTo>
                    <a:cubicBezTo>
                      <a:pt x="12700" y="7620"/>
                      <a:pt x="26855" y="13221"/>
                      <a:pt x="38100" y="22860"/>
                    </a:cubicBezTo>
                    <a:cubicBezTo>
                      <a:pt x="81967" y="60460"/>
                      <a:pt x="23452" y="35757"/>
                      <a:pt x="76200" y="53340"/>
                    </a:cubicBezTo>
                    <a:cubicBezTo>
                      <a:pt x="81280" y="60960"/>
                      <a:pt x="84289" y="70479"/>
                      <a:pt x="91440" y="76200"/>
                    </a:cubicBezTo>
                    <a:cubicBezTo>
                      <a:pt x="97712" y="81218"/>
                      <a:pt x="107116" y="80228"/>
                      <a:pt x="114300" y="83820"/>
                    </a:cubicBezTo>
                    <a:cubicBezTo>
                      <a:pt x="122491" y="87916"/>
                      <a:pt x="129540" y="93980"/>
                      <a:pt x="137160" y="99060"/>
                    </a:cubicBezTo>
                    <a:cubicBezTo>
                      <a:pt x="151995" y="143564"/>
                      <a:pt x="133173" y="102693"/>
                      <a:pt x="167640" y="137160"/>
                    </a:cubicBezTo>
                    <a:cubicBezTo>
                      <a:pt x="174116" y="143636"/>
                      <a:pt x="175729" y="154299"/>
                      <a:pt x="182880" y="160020"/>
                    </a:cubicBezTo>
                    <a:cubicBezTo>
                      <a:pt x="189152" y="165038"/>
                      <a:pt x="198556" y="164048"/>
                      <a:pt x="205740" y="167640"/>
                    </a:cubicBezTo>
                    <a:cubicBezTo>
                      <a:pt x="213931" y="171736"/>
                      <a:pt x="220980" y="177800"/>
                      <a:pt x="228600" y="182880"/>
                    </a:cubicBezTo>
                    <a:lnTo>
                      <a:pt x="243840" y="205740"/>
                    </a:ln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11125200" y="4236720"/>
                <a:ext cx="891540" cy="259785"/>
              </a:xfrm>
              <a:custGeom>
                <a:avLst/>
                <a:gdLst>
                  <a:gd name="connsiteX0" fmla="*/ 891540 w 891540"/>
                  <a:gd name="connsiteY0" fmla="*/ 0 h 259785"/>
                  <a:gd name="connsiteX1" fmla="*/ 861060 w 891540"/>
                  <a:gd name="connsiteY1" fmla="*/ 38100 h 259785"/>
                  <a:gd name="connsiteX2" fmla="*/ 845820 w 891540"/>
                  <a:gd name="connsiteY2" fmla="*/ 60960 h 259785"/>
                  <a:gd name="connsiteX3" fmla="*/ 822960 w 891540"/>
                  <a:gd name="connsiteY3" fmla="*/ 76200 h 259785"/>
                  <a:gd name="connsiteX4" fmla="*/ 762000 w 891540"/>
                  <a:gd name="connsiteY4" fmla="*/ 129540 h 259785"/>
                  <a:gd name="connsiteX5" fmla="*/ 716280 w 891540"/>
                  <a:gd name="connsiteY5" fmla="*/ 167640 h 259785"/>
                  <a:gd name="connsiteX6" fmla="*/ 701040 w 891540"/>
                  <a:gd name="connsiteY6" fmla="*/ 190500 h 259785"/>
                  <a:gd name="connsiteX7" fmla="*/ 678180 w 891540"/>
                  <a:gd name="connsiteY7" fmla="*/ 198120 h 259785"/>
                  <a:gd name="connsiteX8" fmla="*/ 670560 w 891540"/>
                  <a:gd name="connsiteY8" fmla="*/ 220980 h 259785"/>
                  <a:gd name="connsiteX9" fmla="*/ 586740 w 891540"/>
                  <a:gd name="connsiteY9" fmla="*/ 228600 h 259785"/>
                  <a:gd name="connsiteX10" fmla="*/ 541020 w 891540"/>
                  <a:gd name="connsiteY10" fmla="*/ 243840 h 259785"/>
                  <a:gd name="connsiteX11" fmla="*/ 304800 w 891540"/>
                  <a:gd name="connsiteY11" fmla="*/ 259080 h 259785"/>
                  <a:gd name="connsiteX12" fmla="*/ 0 w 891540"/>
                  <a:gd name="connsiteY12" fmla="*/ 259080 h 2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91540" h="259785">
                    <a:moveTo>
                      <a:pt x="891540" y="0"/>
                    </a:moveTo>
                    <a:cubicBezTo>
                      <a:pt x="881380" y="12700"/>
                      <a:pt x="870818" y="25089"/>
                      <a:pt x="861060" y="38100"/>
                    </a:cubicBezTo>
                    <a:cubicBezTo>
                      <a:pt x="855565" y="45426"/>
                      <a:pt x="852296" y="54484"/>
                      <a:pt x="845820" y="60960"/>
                    </a:cubicBezTo>
                    <a:cubicBezTo>
                      <a:pt x="839344" y="67436"/>
                      <a:pt x="830580" y="71120"/>
                      <a:pt x="822960" y="76200"/>
                    </a:cubicBezTo>
                    <a:cubicBezTo>
                      <a:pt x="779780" y="140970"/>
                      <a:pt x="850900" y="40640"/>
                      <a:pt x="762000" y="129540"/>
                    </a:cubicBezTo>
                    <a:cubicBezTo>
                      <a:pt x="732664" y="158876"/>
                      <a:pt x="748106" y="146422"/>
                      <a:pt x="716280" y="167640"/>
                    </a:cubicBezTo>
                    <a:cubicBezTo>
                      <a:pt x="711200" y="175260"/>
                      <a:pt x="708191" y="184779"/>
                      <a:pt x="701040" y="190500"/>
                    </a:cubicBezTo>
                    <a:cubicBezTo>
                      <a:pt x="694768" y="195518"/>
                      <a:pt x="683860" y="192440"/>
                      <a:pt x="678180" y="198120"/>
                    </a:cubicBezTo>
                    <a:cubicBezTo>
                      <a:pt x="672500" y="203800"/>
                      <a:pt x="678180" y="218440"/>
                      <a:pt x="670560" y="220980"/>
                    </a:cubicBezTo>
                    <a:cubicBezTo>
                      <a:pt x="643944" y="229852"/>
                      <a:pt x="614680" y="226060"/>
                      <a:pt x="586740" y="228600"/>
                    </a:cubicBezTo>
                    <a:cubicBezTo>
                      <a:pt x="571500" y="233680"/>
                      <a:pt x="556923" y="241568"/>
                      <a:pt x="541020" y="243840"/>
                    </a:cubicBezTo>
                    <a:cubicBezTo>
                      <a:pt x="439380" y="258360"/>
                      <a:pt x="464520" y="256584"/>
                      <a:pt x="304800" y="259080"/>
                    </a:cubicBezTo>
                    <a:cubicBezTo>
                      <a:pt x="203212" y="260667"/>
                      <a:pt x="101600" y="259080"/>
                      <a:pt x="0" y="259080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11863114" y="429739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733574" y="442062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207794" y="445943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2653623" y="485013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87655" y="3425491"/>
            <a:ext cx="3291840" cy="2494975"/>
            <a:chOff x="5163908" y="2998506"/>
            <a:chExt cx="4407888" cy="3328578"/>
          </a:xfrm>
        </p:grpSpPr>
        <p:grpSp>
          <p:nvGrpSpPr>
            <p:cNvPr id="13" name="Group 12"/>
            <p:cNvGrpSpPr/>
            <p:nvPr/>
          </p:nvGrpSpPr>
          <p:grpSpPr>
            <a:xfrm>
              <a:off x="5163908" y="2998506"/>
              <a:ext cx="4407888" cy="3328578"/>
              <a:chOff x="5163908" y="2998506"/>
              <a:chExt cx="4407888" cy="33285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6"/>
              <a:srcRect l="21775" t="47475" r="40906" b="5357"/>
              <a:stretch/>
            </p:blipFill>
            <p:spPr>
              <a:xfrm>
                <a:off x="5163908" y="2998506"/>
                <a:ext cx="4407888" cy="332857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0" name="Freeform 9"/>
              <p:cNvSpPr/>
              <p:nvPr/>
            </p:nvSpPr>
            <p:spPr>
              <a:xfrm>
                <a:off x="7215188" y="4452938"/>
                <a:ext cx="642937" cy="252412"/>
              </a:xfrm>
              <a:custGeom>
                <a:avLst/>
                <a:gdLst>
                  <a:gd name="connsiteX0" fmla="*/ 642937 w 642937"/>
                  <a:gd name="connsiteY0" fmla="*/ 252412 h 252412"/>
                  <a:gd name="connsiteX1" fmla="*/ 590550 w 642937"/>
                  <a:gd name="connsiteY1" fmla="*/ 238125 h 252412"/>
                  <a:gd name="connsiteX2" fmla="*/ 561975 w 642937"/>
                  <a:gd name="connsiteY2" fmla="*/ 228600 h 252412"/>
                  <a:gd name="connsiteX3" fmla="*/ 538162 w 642937"/>
                  <a:gd name="connsiteY3" fmla="*/ 223837 h 252412"/>
                  <a:gd name="connsiteX4" fmla="*/ 500062 w 642937"/>
                  <a:gd name="connsiteY4" fmla="*/ 214312 h 252412"/>
                  <a:gd name="connsiteX5" fmla="*/ 471487 w 642937"/>
                  <a:gd name="connsiteY5" fmla="*/ 209550 h 252412"/>
                  <a:gd name="connsiteX6" fmla="*/ 442912 w 642937"/>
                  <a:gd name="connsiteY6" fmla="*/ 200025 h 252412"/>
                  <a:gd name="connsiteX7" fmla="*/ 428625 w 642937"/>
                  <a:gd name="connsiteY7" fmla="*/ 190500 h 252412"/>
                  <a:gd name="connsiteX8" fmla="*/ 414337 w 642937"/>
                  <a:gd name="connsiteY8" fmla="*/ 185737 h 252412"/>
                  <a:gd name="connsiteX9" fmla="*/ 400050 w 642937"/>
                  <a:gd name="connsiteY9" fmla="*/ 176212 h 252412"/>
                  <a:gd name="connsiteX10" fmla="*/ 385762 w 642937"/>
                  <a:gd name="connsiteY10" fmla="*/ 171450 h 252412"/>
                  <a:gd name="connsiteX11" fmla="*/ 366712 w 642937"/>
                  <a:gd name="connsiteY11" fmla="*/ 161925 h 252412"/>
                  <a:gd name="connsiteX12" fmla="*/ 319087 w 642937"/>
                  <a:gd name="connsiteY12" fmla="*/ 147637 h 252412"/>
                  <a:gd name="connsiteX13" fmla="*/ 304800 w 642937"/>
                  <a:gd name="connsiteY13" fmla="*/ 142875 h 252412"/>
                  <a:gd name="connsiteX14" fmla="*/ 290512 w 642937"/>
                  <a:gd name="connsiteY14" fmla="*/ 133350 h 252412"/>
                  <a:gd name="connsiteX15" fmla="*/ 280987 w 642937"/>
                  <a:gd name="connsiteY15" fmla="*/ 119062 h 252412"/>
                  <a:gd name="connsiteX16" fmla="*/ 266700 w 642937"/>
                  <a:gd name="connsiteY16" fmla="*/ 114300 h 252412"/>
                  <a:gd name="connsiteX17" fmla="*/ 238125 w 642937"/>
                  <a:gd name="connsiteY17" fmla="*/ 95250 h 252412"/>
                  <a:gd name="connsiteX18" fmla="*/ 214312 w 642937"/>
                  <a:gd name="connsiteY18" fmla="*/ 76200 h 252412"/>
                  <a:gd name="connsiteX19" fmla="*/ 185737 w 642937"/>
                  <a:gd name="connsiteY19" fmla="*/ 57150 h 252412"/>
                  <a:gd name="connsiteX20" fmla="*/ 171450 w 642937"/>
                  <a:gd name="connsiteY20" fmla="*/ 47625 h 252412"/>
                  <a:gd name="connsiteX21" fmla="*/ 142875 w 642937"/>
                  <a:gd name="connsiteY21" fmla="*/ 38100 h 252412"/>
                  <a:gd name="connsiteX22" fmla="*/ 109537 w 642937"/>
                  <a:gd name="connsiteY22" fmla="*/ 42862 h 252412"/>
                  <a:gd name="connsiteX23" fmla="*/ 80962 w 642937"/>
                  <a:gd name="connsiteY23" fmla="*/ 52387 h 252412"/>
                  <a:gd name="connsiteX24" fmla="*/ 33337 w 642937"/>
                  <a:gd name="connsiteY24" fmla="*/ 47625 h 252412"/>
                  <a:gd name="connsiteX25" fmla="*/ 19050 w 642937"/>
                  <a:gd name="connsiteY25" fmla="*/ 42862 h 252412"/>
                  <a:gd name="connsiteX26" fmla="*/ 9525 w 642937"/>
                  <a:gd name="connsiteY26" fmla="*/ 14287 h 252412"/>
                  <a:gd name="connsiteX27" fmla="*/ 0 w 642937"/>
                  <a:gd name="connsiteY27" fmla="*/ 0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42937" h="252412">
                    <a:moveTo>
                      <a:pt x="642937" y="252412"/>
                    </a:moveTo>
                    <a:cubicBezTo>
                      <a:pt x="609281" y="245681"/>
                      <a:pt x="626802" y="250209"/>
                      <a:pt x="590550" y="238125"/>
                    </a:cubicBezTo>
                    <a:lnTo>
                      <a:pt x="561975" y="228600"/>
                    </a:lnTo>
                    <a:cubicBezTo>
                      <a:pt x="554037" y="227012"/>
                      <a:pt x="546050" y="225657"/>
                      <a:pt x="538162" y="223837"/>
                    </a:cubicBezTo>
                    <a:cubicBezTo>
                      <a:pt x="525406" y="220893"/>
                      <a:pt x="512975" y="216464"/>
                      <a:pt x="500062" y="214312"/>
                    </a:cubicBezTo>
                    <a:lnTo>
                      <a:pt x="471487" y="209550"/>
                    </a:lnTo>
                    <a:cubicBezTo>
                      <a:pt x="461962" y="206375"/>
                      <a:pt x="451266" y="205594"/>
                      <a:pt x="442912" y="200025"/>
                    </a:cubicBezTo>
                    <a:cubicBezTo>
                      <a:pt x="438150" y="196850"/>
                      <a:pt x="433744" y="193060"/>
                      <a:pt x="428625" y="190500"/>
                    </a:cubicBezTo>
                    <a:cubicBezTo>
                      <a:pt x="424135" y="188255"/>
                      <a:pt x="418827" y="187982"/>
                      <a:pt x="414337" y="185737"/>
                    </a:cubicBezTo>
                    <a:cubicBezTo>
                      <a:pt x="409218" y="183177"/>
                      <a:pt x="405169" y="178772"/>
                      <a:pt x="400050" y="176212"/>
                    </a:cubicBezTo>
                    <a:cubicBezTo>
                      <a:pt x="395560" y="173967"/>
                      <a:pt x="390376" y="173427"/>
                      <a:pt x="385762" y="171450"/>
                    </a:cubicBezTo>
                    <a:cubicBezTo>
                      <a:pt x="379236" y="168653"/>
                      <a:pt x="373304" y="164562"/>
                      <a:pt x="366712" y="161925"/>
                    </a:cubicBezTo>
                    <a:cubicBezTo>
                      <a:pt x="338426" y="150611"/>
                      <a:pt x="343641" y="154652"/>
                      <a:pt x="319087" y="147637"/>
                    </a:cubicBezTo>
                    <a:cubicBezTo>
                      <a:pt x="314260" y="146258"/>
                      <a:pt x="309562" y="144462"/>
                      <a:pt x="304800" y="142875"/>
                    </a:cubicBezTo>
                    <a:cubicBezTo>
                      <a:pt x="300037" y="139700"/>
                      <a:pt x="294559" y="137397"/>
                      <a:pt x="290512" y="133350"/>
                    </a:cubicBezTo>
                    <a:cubicBezTo>
                      <a:pt x="286465" y="129303"/>
                      <a:pt x="285457" y="122638"/>
                      <a:pt x="280987" y="119062"/>
                    </a:cubicBezTo>
                    <a:cubicBezTo>
                      <a:pt x="277067" y="115926"/>
                      <a:pt x="271462" y="115887"/>
                      <a:pt x="266700" y="114300"/>
                    </a:cubicBezTo>
                    <a:cubicBezTo>
                      <a:pt x="257175" y="107950"/>
                      <a:pt x="244475" y="104775"/>
                      <a:pt x="238125" y="95250"/>
                    </a:cubicBezTo>
                    <a:cubicBezTo>
                      <a:pt x="225815" y="76785"/>
                      <a:pt x="234030" y="82772"/>
                      <a:pt x="214312" y="76200"/>
                    </a:cubicBezTo>
                    <a:lnTo>
                      <a:pt x="185737" y="57150"/>
                    </a:lnTo>
                    <a:cubicBezTo>
                      <a:pt x="180975" y="53975"/>
                      <a:pt x="176880" y="49435"/>
                      <a:pt x="171450" y="47625"/>
                    </a:cubicBezTo>
                    <a:lnTo>
                      <a:pt x="142875" y="38100"/>
                    </a:lnTo>
                    <a:cubicBezTo>
                      <a:pt x="131762" y="39687"/>
                      <a:pt x="120475" y="40338"/>
                      <a:pt x="109537" y="42862"/>
                    </a:cubicBezTo>
                    <a:cubicBezTo>
                      <a:pt x="99754" y="45120"/>
                      <a:pt x="80962" y="52387"/>
                      <a:pt x="80962" y="52387"/>
                    </a:cubicBezTo>
                    <a:cubicBezTo>
                      <a:pt x="65087" y="50800"/>
                      <a:pt x="49106" y="50051"/>
                      <a:pt x="33337" y="47625"/>
                    </a:cubicBezTo>
                    <a:cubicBezTo>
                      <a:pt x="28375" y="46862"/>
                      <a:pt x="21968" y="46947"/>
                      <a:pt x="19050" y="42862"/>
                    </a:cubicBezTo>
                    <a:cubicBezTo>
                      <a:pt x="13214" y="34692"/>
                      <a:pt x="15094" y="22641"/>
                      <a:pt x="9525" y="14287"/>
                    </a:cubicBez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7967663" y="4881563"/>
                <a:ext cx="523875" cy="433391"/>
              </a:xfrm>
              <a:custGeom>
                <a:avLst/>
                <a:gdLst>
                  <a:gd name="connsiteX0" fmla="*/ 523875 w 523875"/>
                  <a:gd name="connsiteY0" fmla="*/ 0 h 433391"/>
                  <a:gd name="connsiteX1" fmla="*/ 509587 w 523875"/>
                  <a:gd name="connsiteY1" fmla="*/ 38100 h 433391"/>
                  <a:gd name="connsiteX2" fmla="*/ 504825 w 523875"/>
                  <a:gd name="connsiteY2" fmla="*/ 52387 h 433391"/>
                  <a:gd name="connsiteX3" fmla="*/ 490537 w 523875"/>
                  <a:gd name="connsiteY3" fmla="*/ 61912 h 433391"/>
                  <a:gd name="connsiteX4" fmla="*/ 481012 w 523875"/>
                  <a:gd name="connsiteY4" fmla="*/ 76200 h 433391"/>
                  <a:gd name="connsiteX5" fmla="*/ 471487 w 523875"/>
                  <a:gd name="connsiteY5" fmla="*/ 104775 h 433391"/>
                  <a:gd name="connsiteX6" fmla="*/ 452437 w 523875"/>
                  <a:gd name="connsiteY6" fmla="*/ 133350 h 433391"/>
                  <a:gd name="connsiteX7" fmla="*/ 433387 w 523875"/>
                  <a:gd name="connsiteY7" fmla="*/ 161925 h 433391"/>
                  <a:gd name="connsiteX8" fmla="*/ 428625 w 523875"/>
                  <a:gd name="connsiteY8" fmla="*/ 180975 h 433391"/>
                  <a:gd name="connsiteX9" fmla="*/ 395287 w 523875"/>
                  <a:gd name="connsiteY9" fmla="*/ 223837 h 433391"/>
                  <a:gd name="connsiteX10" fmla="*/ 381000 w 523875"/>
                  <a:gd name="connsiteY10" fmla="*/ 233362 h 433391"/>
                  <a:gd name="connsiteX11" fmla="*/ 366712 w 523875"/>
                  <a:gd name="connsiteY11" fmla="*/ 238125 h 433391"/>
                  <a:gd name="connsiteX12" fmla="*/ 352425 w 523875"/>
                  <a:gd name="connsiteY12" fmla="*/ 252412 h 433391"/>
                  <a:gd name="connsiteX13" fmla="*/ 338137 w 523875"/>
                  <a:gd name="connsiteY13" fmla="*/ 261937 h 433391"/>
                  <a:gd name="connsiteX14" fmla="*/ 328612 w 523875"/>
                  <a:gd name="connsiteY14" fmla="*/ 276225 h 433391"/>
                  <a:gd name="connsiteX15" fmla="*/ 300037 w 523875"/>
                  <a:gd name="connsiteY15" fmla="*/ 295275 h 433391"/>
                  <a:gd name="connsiteX16" fmla="*/ 271462 w 523875"/>
                  <a:gd name="connsiteY16" fmla="*/ 309562 h 433391"/>
                  <a:gd name="connsiteX17" fmla="*/ 219075 w 523875"/>
                  <a:gd name="connsiteY17" fmla="*/ 314325 h 433391"/>
                  <a:gd name="connsiteX18" fmla="*/ 190500 w 523875"/>
                  <a:gd name="connsiteY18" fmla="*/ 323850 h 433391"/>
                  <a:gd name="connsiteX19" fmla="*/ 176212 w 523875"/>
                  <a:gd name="connsiteY19" fmla="*/ 328612 h 433391"/>
                  <a:gd name="connsiteX20" fmla="*/ 147637 w 523875"/>
                  <a:gd name="connsiteY20" fmla="*/ 352425 h 433391"/>
                  <a:gd name="connsiteX21" fmla="*/ 133350 w 523875"/>
                  <a:gd name="connsiteY21" fmla="*/ 357187 h 433391"/>
                  <a:gd name="connsiteX22" fmla="*/ 119062 w 523875"/>
                  <a:gd name="connsiteY22" fmla="*/ 371475 h 433391"/>
                  <a:gd name="connsiteX23" fmla="*/ 104775 w 523875"/>
                  <a:gd name="connsiteY23" fmla="*/ 376237 h 433391"/>
                  <a:gd name="connsiteX24" fmla="*/ 76200 w 523875"/>
                  <a:gd name="connsiteY24" fmla="*/ 395287 h 433391"/>
                  <a:gd name="connsiteX25" fmla="*/ 47625 w 523875"/>
                  <a:gd name="connsiteY25" fmla="*/ 414337 h 433391"/>
                  <a:gd name="connsiteX26" fmla="*/ 33337 w 523875"/>
                  <a:gd name="connsiteY26" fmla="*/ 423862 h 433391"/>
                  <a:gd name="connsiteX27" fmla="*/ 0 w 523875"/>
                  <a:gd name="connsiteY27" fmla="*/ 433387 h 433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23875" h="433391">
                    <a:moveTo>
                      <a:pt x="523875" y="0"/>
                    </a:moveTo>
                    <a:cubicBezTo>
                      <a:pt x="514685" y="45943"/>
                      <a:pt x="525938" y="5396"/>
                      <a:pt x="509587" y="38100"/>
                    </a:cubicBezTo>
                    <a:cubicBezTo>
                      <a:pt x="507342" y="42590"/>
                      <a:pt x="507961" y="48467"/>
                      <a:pt x="504825" y="52387"/>
                    </a:cubicBezTo>
                    <a:cubicBezTo>
                      <a:pt x="501249" y="56857"/>
                      <a:pt x="495300" y="58737"/>
                      <a:pt x="490537" y="61912"/>
                    </a:cubicBezTo>
                    <a:cubicBezTo>
                      <a:pt x="487362" y="66675"/>
                      <a:pt x="483337" y="70969"/>
                      <a:pt x="481012" y="76200"/>
                    </a:cubicBezTo>
                    <a:cubicBezTo>
                      <a:pt x="476934" y="85375"/>
                      <a:pt x="477056" y="96421"/>
                      <a:pt x="471487" y="104775"/>
                    </a:cubicBezTo>
                    <a:lnTo>
                      <a:pt x="452437" y="133350"/>
                    </a:lnTo>
                    <a:cubicBezTo>
                      <a:pt x="437569" y="177956"/>
                      <a:pt x="461926" y="111981"/>
                      <a:pt x="433387" y="161925"/>
                    </a:cubicBezTo>
                    <a:cubicBezTo>
                      <a:pt x="430140" y="167608"/>
                      <a:pt x="431552" y="175121"/>
                      <a:pt x="428625" y="180975"/>
                    </a:cubicBezTo>
                    <a:cubicBezTo>
                      <a:pt x="421038" y="196150"/>
                      <a:pt x="408728" y="212636"/>
                      <a:pt x="395287" y="223837"/>
                    </a:cubicBezTo>
                    <a:cubicBezTo>
                      <a:pt x="390890" y="227501"/>
                      <a:pt x="386119" y="230802"/>
                      <a:pt x="381000" y="233362"/>
                    </a:cubicBezTo>
                    <a:cubicBezTo>
                      <a:pt x="376510" y="235607"/>
                      <a:pt x="371475" y="236537"/>
                      <a:pt x="366712" y="238125"/>
                    </a:cubicBezTo>
                    <a:cubicBezTo>
                      <a:pt x="361950" y="242887"/>
                      <a:pt x="357599" y="248100"/>
                      <a:pt x="352425" y="252412"/>
                    </a:cubicBezTo>
                    <a:cubicBezTo>
                      <a:pt x="348028" y="256076"/>
                      <a:pt x="342184" y="257890"/>
                      <a:pt x="338137" y="261937"/>
                    </a:cubicBezTo>
                    <a:cubicBezTo>
                      <a:pt x="334090" y="265984"/>
                      <a:pt x="332920" y="272456"/>
                      <a:pt x="328612" y="276225"/>
                    </a:cubicBezTo>
                    <a:cubicBezTo>
                      <a:pt x="319997" y="283763"/>
                      <a:pt x="309562" y="288925"/>
                      <a:pt x="300037" y="295275"/>
                    </a:cubicBezTo>
                    <a:cubicBezTo>
                      <a:pt x="289745" y="302136"/>
                      <a:pt x="284012" y="307769"/>
                      <a:pt x="271462" y="309562"/>
                    </a:cubicBezTo>
                    <a:cubicBezTo>
                      <a:pt x="254104" y="312042"/>
                      <a:pt x="236537" y="312737"/>
                      <a:pt x="219075" y="314325"/>
                    </a:cubicBezTo>
                    <a:lnTo>
                      <a:pt x="190500" y="323850"/>
                    </a:lnTo>
                    <a:lnTo>
                      <a:pt x="176212" y="328612"/>
                    </a:lnTo>
                    <a:cubicBezTo>
                      <a:pt x="165678" y="339147"/>
                      <a:pt x="160900" y="345794"/>
                      <a:pt x="147637" y="352425"/>
                    </a:cubicBezTo>
                    <a:cubicBezTo>
                      <a:pt x="143147" y="354670"/>
                      <a:pt x="138112" y="355600"/>
                      <a:pt x="133350" y="357187"/>
                    </a:cubicBezTo>
                    <a:cubicBezTo>
                      <a:pt x="128587" y="361950"/>
                      <a:pt x="124666" y="367739"/>
                      <a:pt x="119062" y="371475"/>
                    </a:cubicBezTo>
                    <a:cubicBezTo>
                      <a:pt x="114885" y="374260"/>
                      <a:pt x="109163" y="373799"/>
                      <a:pt x="104775" y="376237"/>
                    </a:cubicBezTo>
                    <a:cubicBezTo>
                      <a:pt x="94768" y="381796"/>
                      <a:pt x="85725" y="388937"/>
                      <a:pt x="76200" y="395287"/>
                    </a:cubicBezTo>
                    <a:lnTo>
                      <a:pt x="47625" y="414337"/>
                    </a:lnTo>
                    <a:cubicBezTo>
                      <a:pt x="42862" y="417512"/>
                      <a:pt x="38767" y="422052"/>
                      <a:pt x="33337" y="423862"/>
                    </a:cubicBezTo>
                    <a:cubicBezTo>
                      <a:pt x="3256" y="433889"/>
                      <a:pt x="14802" y="433387"/>
                      <a:pt x="0" y="433387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8331200" y="3816314"/>
                <a:ext cx="203200" cy="241336"/>
              </a:xfrm>
              <a:custGeom>
                <a:avLst/>
                <a:gdLst>
                  <a:gd name="connsiteX0" fmla="*/ 203200 w 203200"/>
                  <a:gd name="connsiteY0" fmla="*/ 241336 h 241336"/>
                  <a:gd name="connsiteX1" fmla="*/ 171450 w 203200"/>
                  <a:gd name="connsiteY1" fmla="*/ 234986 h 241336"/>
                  <a:gd name="connsiteX2" fmla="*/ 165100 w 203200"/>
                  <a:gd name="connsiteY2" fmla="*/ 215936 h 241336"/>
                  <a:gd name="connsiteX3" fmla="*/ 139700 w 203200"/>
                  <a:gd name="connsiteY3" fmla="*/ 177836 h 241336"/>
                  <a:gd name="connsiteX4" fmla="*/ 127000 w 203200"/>
                  <a:gd name="connsiteY4" fmla="*/ 158786 h 241336"/>
                  <a:gd name="connsiteX5" fmla="*/ 114300 w 203200"/>
                  <a:gd name="connsiteY5" fmla="*/ 139736 h 241336"/>
                  <a:gd name="connsiteX6" fmla="*/ 95250 w 203200"/>
                  <a:gd name="connsiteY6" fmla="*/ 127036 h 241336"/>
                  <a:gd name="connsiteX7" fmla="*/ 76200 w 203200"/>
                  <a:gd name="connsiteY7" fmla="*/ 88936 h 241336"/>
                  <a:gd name="connsiteX8" fmla="*/ 57150 w 203200"/>
                  <a:gd name="connsiteY8" fmla="*/ 76236 h 241336"/>
                  <a:gd name="connsiteX9" fmla="*/ 19050 w 203200"/>
                  <a:gd name="connsiteY9" fmla="*/ 19086 h 241336"/>
                  <a:gd name="connsiteX10" fmla="*/ 0 w 203200"/>
                  <a:gd name="connsiteY10" fmla="*/ 36 h 241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200" h="241336">
                    <a:moveTo>
                      <a:pt x="203200" y="241336"/>
                    </a:moveTo>
                    <a:cubicBezTo>
                      <a:pt x="192617" y="239219"/>
                      <a:pt x="180430" y="240973"/>
                      <a:pt x="171450" y="234986"/>
                    </a:cubicBezTo>
                    <a:cubicBezTo>
                      <a:pt x="165881" y="231273"/>
                      <a:pt x="168351" y="221787"/>
                      <a:pt x="165100" y="215936"/>
                    </a:cubicBezTo>
                    <a:cubicBezTo>
                      <a:pt x="157687" y="202593"/>
                      <a:pt x="148167" y="190536"/>
                      <a:pt x="139700" y="177836"/>
                    </a:cubicBezTo>
                    <a:lnTo>
                      <a:pt x="127000" y="158786"/>
                    </a:lnTo>
                    <a:cubicBezTo>
                      <a:pt x="122767" y="152436"/>
                      <a:pt x="120650" y="143969"/>
                      <a:pt x="114300" y="139736"/>
                    </a:cubicBezTo>
                    <a:lnTo>
                      <a:pt x="95250" y="127036"/>
                    </a:lnTo>
                    <a:cubicBezTo>
                      <a:pt x="90085" y="111542"/>
                      <a:pt x="88510" y="101246"/>
                      <a:pt x="76200" y="88936"/>
                    </a:cubicBezTo>
                    <a:cubicBezTo>
                      <a:pt x="70804" y="83540"/>
                      <a:pt x="63500" y="80469"/>
                      <a:pt x="57150" y="76236"/>
                    </a:cubicBezTo>
                    <a:lnTo>
                      <a:pt x="19050" y="19086"/>
                    </a:lnTo>
                    <a:cubicBezTo>
                      <a:pt x="5176" y="-1725"/>
                      <a:pt x="13982" y="36"/>
                      <a:pt x="0" y="36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7647090" y="461258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757030" y="465565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490511" y="456421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228856" y="445943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335623" y="506158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8075023" y="522351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378146" y="389730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6016" y="3425492"/>
            <a:ext cx="3291840" cy="2494975"/>
            <a:chOff x="177381" y="2989520"/>
            <a:chExt cx="4775249" cy="3337564"/>
          </a:xfrm>
        </p:grpSpPr>
        <p:grpSp>
          <p:nvGrpSpPr>
            <p:cNvPr id="9" name="Group 8"/>
            <p:cNvGrpSpPr/>
            <p:nvPr/>
          </p:nvGrpSpPr>
          <p:grpSpPr>
            <a:xfrm>
              <a:off x="177381" y="2989520"/>
              <a:ext cx="4775249" cy="3337564"/>
              <a:chOff x="177381" y="2989520"/>
              <a:chExt cx="4775249" cy="333756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7"/>
              <a:srcRect l="43694" t="8213" r="5442" b="40390"/>
              <a:stretch/>
            </p:blipFill>
            <p:spPr>
              <a:xfrm>
                <a:off x="177381" y="2989520"/>
                <a:ext cx="4775249" cy="333756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6" name="Freeform 5"/>
              <p:cNvSpPr/>
              <p:nvPr/>
            </p:nvSpPr>
            <p:spPr>
              <a:xfrm>
                <a:off x="295275" y="4524375"/>
                <a:ext cx="1633538" cy="504825"/>
              </a:xfrm>
              <a:custGeom>
                <a:avLst/>
                <a:gdLst>
                  <a:gd name="connsiteX0" fmla="*/ 1633538 w 1633538"/>
                  <a:gd name="connsiteY0" fmla="*/ 504825 h 504825"/>
                  <a:gd name="connsiteX1" fmla="*/ 1552575 w 1633538"/>
                  <a:gd name="connsiteY1" fmla="*/ 495300 h 504825"/>
                  <a:gd name="connsiteX2" fmla="*/ 1533525 w 1633538"/>
                  <a:gd name="connsiteY2" fmla="*/ 490538 h 504825"/>
                  <a:gd name="connsiteX3" fmla="*/ 1504950 w 1633538"/>
                  <a:gd name="connsiteY3" fmla="*/ 481013 h 504825"/>
                  <a:gd name="connsiteX4" fmla="*/ 1490663 w 1633538"/>
                  <a:gd name="connsiteY4" fmla="*/ 471488 h 504825"/>
                  <a:gd name="connsiteX5" fmla="*/ 1476375 w 1633538"/>
                  <a:gd name="connsiteY5" fmla="*/ 466725 h 504825"/>
                  <a:gd name="connsiteX6" fmla="*/ 1414463 w 1633538"/>
                  <a:gd name="connsiteY6" fmla="*/ 457200 h 504825"/>
                  <a:gd name="connsiteX7" fmla="*/ 1390650 w 1633538"/>
                  <a:gd name="connsiteY7" fmla="*/ 452438 h 504825"/>
                  <a:gd name="connsiteX8" fmla="*/ 1333500 w 1633538"/>
                  <a:gd name="connsiteY8" fmla="*/ 447675 h 504825"/>
                  <a:gd name="connsiteX9" fmla="*/ 1319213 w 1633538"/>
                  <a:gd name="connsiteY9" fmla="*/ 442913 h 504825"/>
                  <a:gd name="connsiteX10" fmla="*/ 1290638 w 1633538"/>
                  <a:gd name="connsiteY10" fmla="*/ 423863 h 504825"/>
                  <a:gd name="connsiteX11" fmla="*/ 1266825 w 1633538"/>
                  <a:gd name="connsiteY11" fmla="*/ 404813 h 504825"/>
                  <a:gd name="connsiteX12" fmla="*/ 1252538 w 1633538"/>
                  <a:gd name="connsiteY12" fmla="*/ 395288 h 504825"/>
                  <a:gd name="connsiteX13" fmla="*/ 1223963 w 1633538"/>
                  <a:gd name="connsiteY13" fmla="*/ 385763 h 504825"/>
                  <a:gd name="connsiteX14" fmla="*/ 1195388 w 1633538"/>
                  <a:gd name="connsiteY14" fmla="*/ 376238 h 504825"/>
                  <a:gd name="connsiteX15" fmla="*/ 1166813 w 1633538"/>
                  <a:gd name="connsiteY15" fmla="*/ 371475 h 504825"/>
                  <a:gd name="connsiteX16" fmla="*/ 1123950 w 1633538"/>
                  <a:gd name="connsiteY16" fmla="*/ 352425 h 504825"/>
                  <a:gd name="connsiteX17" fmla="*/ 1095375 w 1633538"/>
                  <a:gd name="connsiteY17" fmla="*/ 342900 h 504825"/>
                  <a:gd name="connsiteX18" fmla="*/ 1066800 w 1633538"/>
                  <a:gd name="connsiteY18" fmla="*/ 328613 h 504825"/>
                  <a:gd name="connsiteX19" fmla="*/ 1009650 w 1633538"/>
                  <a:gd name="connsiteY19" fmla="*/ 290513 h 504825"/>
                  <a:gd name="connsiteX20" fmla="*/ 995363 w 1633538"/>
                  <a:gd name="connsiteY20" fmla="*/ 280988 h 504825"/>
                  <a:gd name="connsiteX21" fmla="*/ 952500 w 1633538"/>
                  <a:gd name="connsiteY21" fmla="*/ 266700 h 504825"/>
                  <a:gd name="connsiteX22" fmla="*/ 938213 w 1633538"/>
                  <a:gd name="connsiteY22" fmla="*/ 261938 h 504825"/>
                  <a:gd name="connsiteX23" fmla="*/ 923925 w 1633538"/>
                  <a:gd name="connsiteY23" fmla="*/ 257175 h 504825"/>
                  <a:gd name="connsiteX24" fmla="*/ 885825 w 1633538"/>
                  <a:gd name="connsiteY24" fmla="*/ 252413 h 504825"/>
                  <a:gd name="connsiteX25" fmla="*/ 857250 w 1633538"/>
                  <a:gd name="connsiteY25" fmla="*/ 242888 h 504825"/>
                  <a:gd name="connsiteX26" fmla="*/ 814388 w 1633538"/>
                  <a:gd name="connsiteY26" fmla="*/ 209550 h 504825"/>
                  <a:gd name="connsiteX27" fmla="*/ 800100 w 1633538"/>
                  <a:gd name="connsiteY27" fmla="*/ 204788 h 504825"/>
                  <a:gd name="connsiteX28" fmla="*/ 785813 w 1633538"/>
                  <a:gd name="connsiteY28" fmla="*/ 195263 h 504825"/>
                  <a:gd name="connsiteX29" fmla="*/ 738188 w 1633538"/>
                  <a:gd name="connsiteY29" fmla="*/ 190500 h 504825"/>
                  <a:gd name="connsiteX30" fmla="*/ 723900 w 1633538"/>
                  <a:gd name="connsiteY30" fmla="*/ 185738 h 504825"/>
                  <a:gd name="connsiteX31" fmla="*/ 714375 w 1633538"/>
                  <a:gd name="connsiteY31" fmla="*/ 171450 h 504825"/>
                  <a:gd name="connsiteX32" fmla="*/ 685800 w 1633538"/>
                  <a:gd name="connsiteY32" fmla="*/ 152400 h 504825"/>
                  <a:gd name="connsiteX33" fmla="*/ 671513 w 1633538"/>
                  <a:gd name="connsiteY33" fmla="*/ 142875 h 504825"/>
                  <a:gd name="connsiteX34" fmla="*/ 619125 w 1633538"/>
                  <a:gd name="connsiteY34" fmla="*/ 128588 h 504825"/>
                  <a:gd name="connsiteX35" fmla="*/ 604838 w 1633538"/>
                  <a:gd name="connsiteY35" fmla="*/ 123825 h 504825"/>
                  <a:gd name="connsiteX36" fmla="*/ 585788 w 1633538"/>
                  <a:gd name="connsiteY36" fmla="*/ 119063 h 504825"/>
                  <a:gd name="connsiteX37" fmla="*/ 571500 w 1633538"/>
                  <a:gd name="connsiteY37" fmla="*/ 114300 h 504825"/>
                  <a:gd name="connsiteX38" fmla="*/ 519113 w 1633538"/>
                  <a:gd name="connsiteY38" fmla="*/ 104775 h 504825"/>
                  <a:gd name="connsiteX39" fmla="*/ 471488 w 1633538"/>
                  <a:gd name="connsiteY39" fmla="*/ 90488 h 504825"/>
                  <a:gd name="connsiteX40" fmla="*/ 442913 w 1633538"/>
                  <a:gd name="connsiteY40" fmla="*/ 80963 h 504825"/>
                  <a:gd name="connsiteX41" fmla="*/ 404813 w 1633538"/>
                  <a:gd name="connsiteY41" fmla="*/ 76200 h 504825"/>
                  <a:gd name="connsiteX42" fmla="*/ 376238 w 1633538"/>
                  <a:gd name="connsiteY42" fmla="*/ 66675 h 504825"/>
                  <a:gd name="connsiteX43" fmla="*/ 357188 w 1633538"/>
                  <a:gd name="connsiteY43" fmla="*/ 61913 h 504825"/>
                  <a:gd name="connsiteX44" fmla="*/ 328613 w 1633538"/>
                  <a:gd name="connsiteY44" fmla="*/ 52388 h 504825"/>
                  <a:gd name="connsiteX45" fmla="*/ 280988 w 1633538"/>
                  <a:gd name="connsiteY45" fmla="*/ 42863 h 504825"/>
                  <a:gd name="connsiteX46" fmla="*/ 238125 w 1633538"/>
                  <a:gd name="connsiteY46" fmla="*/ 28575 h 504825"/>
                  <a:gd name="connsiteX47" fmla="*/ 223838 w 1633538"/>
                  <a:gd name="connsiteY47" fmla="*/ 23813 h 504825"/>
                  <a:gd name="connsiteX48" fmla="*/ 209550 w 1633538"/>
                  <a:gd name="connsiteY48" fmla="*/ 19050 h 504825"/>
                  <a:gd name="connsiteX49" fmla="*/ 176213 w 1633538"/>
                  <a:gd name="connsiteY49" fmla="*/ 14288 h 504825"/>
                  <a:gd name="connsiteX50" fmla="*/ 147638 w 1633538"/>
                  <a:gd name="connsiteY50" fmla="*/ 4763 h 504825"/>
                  <a:gd name="connsiteX51" fmla="*/ 133350 w 1633538"/>
                  <a:gd name="connsiteY51" fmla="*/ 0 h 504825"/>
                  <a:gd name="connsiteX52" fmla="*/ 80963 w 1633538"/>
                  <a:gd name="connsiteY52" fmla="*/ 4763 h 504825"/>
                  <a:gd name="connsiteX53" fmla="*/ 66675 w 1633538"/>
                  <a:gd name="connsiteY53" fmla="*/ 9525 h 504825"/>
                  <a:gd name="connsiteX54" fmla="*/ 42863 w 1633538"/>
                  <a:gd name="connsiteY54" fmla="*/ 28575 h 504825"/>
                  <a:gd name="connsiteX55" fmla="*/ 33338 w 1633538"/>
                  <a:gd name="connsiteY55" fmla="*/ 42863 h 504825"/>
                  <a:gd name="connsiteX56" fmla="*/ 4763 w 1633538"/>
                  <a:gd name="connsiteY56" fmla="*/ 57150 h 504825"/>
                  <a:gd name="connsiteX57" fmla="*/ 0 w 1633538"/>
                  <a:gd name="connsiteY57" fmla="*/ 6667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633538" h="504825">
                    <a:moveTo>
                      <a:pt x="1633538" y="504825"/>
                    </a:moveTo>
                    <a:cubicBezTo>
                      <a:pt x="1526896" y="497208"/>
                      <a:pt x="1595878" y="507672"/>
                      <a:pt x="1552575" y="495300"/>
                    </a:cubicBezTo>
                    <a:cubicBezTo>
                      <a:pt x="1546281" y="493502"/>
                      <a:pt x="1539794" y="492419"/>
                      <a:pt x="1533525" y="490538"/>
                    </a:cubicBezTo>
                    <a:cubicBezTo>
                      <a:pt x="1523908" y="487653"/>
                      <a:pt x="1504950" y="481013"/>
                      <a:pt x="1504950" y="481013"/>
                    </a:cubicBezTo>
                    <a:cubicBezTo>
                      <a:pt x="1500188" y="477838"/>
                      <a:pt x="1495782" y="474048"/>
                      <a:pt x="1490663" y="471488"/>
                    </a:cubicBezTo>
                    <a:cubicBezTo>
                      <a:pt x="1486173" y="469243"/>
                      <a:pt x="1481202" y="468104"/>
                      <a:pt x="1476375" y="466725"/>
                    </a:cubicBezTo>
                    <a:cubicBezTo>
                      <a:pt x="1446640" y="458229"/>
                      <a:pt x="1456668" y="463229"/>
                      <a:pt x="1414463" y="457200"/>
                    </a:cubicBezTo>
                    <a:cubicBezTo>
                      <a:pt x="1406450" y="456055"/>
                      <a:pt x="1398689" y="453384"/>
                      <a:pt x="1390650" y="452438"/>
                    </a:cubicBezTo>
                    <a:cubicBezTo>
                      <a:pt x="1371665" y="450204"/>
                      <a:pt x="1352550" y="449263"/>
                      <a:pt x="1333500" y="447675"/>
                    </a:cubicBezTo>
                    <a:cubicBezTo>
                      <a:pt x="1328738" y="446088"/>
                      <a:pt x="1323601" y="445351"/>
                      <a:pt x="1319213" y="442913"/>
                    </a:cubicBezTo>
                    <a:cubicBezTo>
                      <a:pt x="1309206" y="437354"/>
                      <a:pt x="1290638" y="423863"/>
                      <a:pt x="1290638" y="423863"/>
                    </a:cubicBezTo>
                    <a:cubicBezTo>
                      <a:pt x="1274581" y="399776"/>
                      <a:pt x="1289830" y="416315"/>
                      <a:pt x="1266825" y="404813"/>
                    </a:cubicBezTo>
                    <a:cubicBezTo>
                      <a:pt x="1261706" y="402253"/>
                      <a:pt x="1257768" y="397613"/>
                      <a:pt x="1252538" y="395288"/>
                    </a:cubicBezTo>
                    <a:cubicBezTo>
                      <a:pt x="1243363" y="391210"/>
                      <a:pt x="1233488" y="388938"/>
                      <a:pt x="1223963" y="385763"/>
                    </a:cubicBezTo>
                    <a:cubicBezTo>
                      <a:pt x="1223959" y="385762"/>
                      <a:pt x="1195393" y="376239"/>
                      <a:pt x="1195388" y="376238"/>
                    </a:cubicBezTo>
                    <a:lnTo>
                      <a:pt x="1166813" y="371475"/>
                    </a:lnTo>
                    <a:cubicBezTo>
                      <a:pt x="1144171" y="356381"/>
                      <a:pt x="1157954" y="363760"/>
                      <a:pt x="1123950" y="352425"/>
                    </a:cubicBezTo>
                    <a:cubicBezTo>
                      <a:pt x="1123946" y="352424"/>
                      <a:pt x="1095378" y="342902"/>
                      <a:pt x="1095375" y="342900"/>
                    </a:cubicBezTo>
                    <a:cubicBezTo>
                      <a:pt x="1076911" y="330590"/>
                      <a:pt x="1086518" y="335185"/>
                      <a:pt x="1066800" y="328613"/>
                    </a:cubicBezTo>
                    <a:lnTo>
                      <a:pt x="1009650" y="290513"/>
                    </a:lnTo>
                    <a:cubicBezTo>
                      <a:pt x="1004888" y="287338"/>
                      <a:pt x="1000793" y="282798"/>
                      <a:pt x="995363" y="280988"/>
                    </a:cubicBezTo>
                    <a:lnTo>
                      <a:pt x="952500" y="266700"/>
                    </a:lnTo>
                    <a:lnTo>
                      <a:pt x="938213" y="261938"/>
                    </a:lnTo>
                    <a:cubicBezTo>
                      <a:pt x="933450" y="260350"/>
                      <a:pt x="928907" y="257798"/>
                      <a:pt x="923925" y="257175"/>
                    </a:cubicBezTo>
                    <a:lnTo>
                      <a:pt x="885825" y="252413"/>
                    </a:lnTo>
                    <a:cubicBezTo>
                      <a:pt x="876300" y="249238"/>
                      <a:pt x="864349" y="249988"/>
                      <a:pt x="857250" y="242888"/>
                    </a:cubicBezTo>
                    <a:cubicBezTo>
                      <a:pt x="844923" y="230560"/>
                      <a:pt x="831478" y="215246"/>
                      <a:pt x="814388" y="209550"/>
                    </a:cubicBezTo>
                    <a:lnTo>
                      <a:pt x="800100" y="204788"/>
                    </a:lnTo>
                    <a:cubicBezTo>
                      <a:pt x="795338" y="201613"/>
                      <a:pt x="791390" y="196550"/>
                      <a:pt x="785813" y="195263"/>
                    </a:cubicBezTo>
                    <a:cubicBezTo>
                      <a:pt x="770267" y="191675"/>
                      <a:pt x="753957" y="192926"/>
                      <a:pt x="738188" y="190500"/>
                    </a:cubicBezTo>
                    <a:cubicBezTo>
                      <a:pt x="733226" y="189737"/>
                      <a:pt x="728663" y="187325"/>
                      <a:pt x="723900" y="185738"/>
                    </a:cubicBezTo>
                    <a:cubicBezTo>
                      <a:pt x="720725" y="180975"/>
                      <a:pt x="718683" y="175219"/>
                      <a:pt x="714375" y="171450"/>
                    </a:cubicBezTo>
                    <a:cubicBezTo>
                      <a:pt x="705760" y="163912"/>
                      <a:pt x="695325" y="158750"/>
                      <a:pt x="685800" y="152400"/>
                    </a:cubicBezTo>
                    <a:cubicBezTo>
                      <a:pt x="681038" y="149225"/>
                      <a:pt x="676943" y="144685"/>
                      <a:pt x="671513" y="142875"/>
                    </a:cubicBezTo>
                    <a:cubicBezTo>
                      <a:pt x="610198" y="122437"/>
                      <a:pt x="672988" y="142054"/>
                      <a:pt x="619125" y="128588"/>
                    </a:cubicBezTo>
                    <a:cubicBezTo>
                      <a:pt x="614255" y="127370"/>
                      <a:pt x="609665" y="125204"/>
                      <a:pt x="604838" y="123825"/>
                    </a:cubicBezTo>
                    <a:cubicBezTo>
                      <a:pt x="598544" y="122027"/>
                      <a:pt x="592082" y="120861"/>
                      <a:pt x="585788" y="119063"/>
                    </a:cubicBezTo>
                    <a:cubicBezTo>
                      <a:pt x="580961" y="117684"/>
                      <a:pt x="576370" y="115518"/>
                      <a:pt x="571500" y="114300"/>
                    </a:cubicBezTo>
                    <a:cubicBezTo>
                      <a:pt x="551091" y="109198"/>
                      <a:pt x="540316" y="109016"/>
                      <a:pt x="519113" y="104775"/>
                    </a:cubicBezTo>
                    <a:cubicBezTo>
                      <a:pt x="501114" y="101175"/>
                      <a:pt x="489719" y="96565"/>
                      <a:pt x="471488" y="90488"/>
                    </a:cubicBezTo>
                    <a:lnTo>
                      <a:pt x="442913" y="80963"/>
                    </a:lnTo>
                    <a:lnTo>
                      <a:pt x="404813" y="76200"/>
                    </a:lnTo>
                    <a:cubicBezTo>
                      <a:pt x="395288" y="73025"/>
                      <a:pt x="385979" y="69110"/>
                      <a:pt x="376238" y="66675"/>
                    </a:cubicBezTo>
                    <a:cubicBezTo>
                      <a:pt x="369888" y="65088"/>
                      <a:pt x="363457" y="63794"/>
                      <a:pt x="357188" y="61913"/>
                    </a:cubicBezTo>
                    <a:cubicBezTo>
                      <a:pt x="347571" y="59028"/>
                      <a:pt x="338458" y="54357"/>
                      <a:pt x="328613" y="52388"/>
                    </a:cubicBezTo>
                    <a:cubicBezTo>
                      <a:pt x="312738" y="49213"/>
                      <a:pt x="296347" y="47983"/>
                      <a:pt x="280988" y="42863"/>
                    </a:cubicBezTo>
                    <a:lnTo>
                      <a:pt x="238125" y="28575"/>
                    </a:lnTo>
                    <a:lnTo>
                      <a:pt x="223838" y="23813"/>
                    </a:lnTo>
                    <a:cubicBezTo>
                      <a:pt x="219075" y="22225"/>
                      <a:pt x="214520" y="19760"/>
                      <a:pt x="209550" y="19050"/>
                    </a:cubicBezTo>
                    <a:lnTo>
                      <a:pt x="176213" y="14288"/>
                    </a:lnTo>
                    <a:lnTo>
                      <a:pt x="147638" y="4763"/>
                    </a:lnTo>
                    <a:lnTo>
                      <a:pt x="133350" y="0"/>
                    </a:lnTo>
                    <a:cubicBezTo>
                      <a:pt x="115888" y="1588"/>
                      <a:pt x="98321" y="2283"/>
                      <a:pt x="80963" y="4763"/>
                    </a:cubicBezTo>
                    <a:cubicBezTo>
                      <a:pt x="75993" y="5473"/>
                      <a:pt x="70595" y="6389"/>
                      <a:pt x="66675" y="9525"/>
                    </a:cubicBezTo>
                    <a:cubicBezTo>
                      <a:pt x="35900" y="34145"/>
                      <a:pt x="78775" y="16605"/>
                      <a:pt x="42863" y="28575"/>
                    </a:cubicBezTo>
                    <a:cubicBezTo>
                      <a:pt x="39688" y="33338"/>
                      <a:pt x="37385" y="38816"/>
                      <a:pt x="33338" y="42863"/>
                    </a:cubicBezTo>
                    <a:cubicBezTo>
                      <a:pt x="2025" y="74176"/>
                      <a:pt x="35748" y="33912"/>
                      <a:pt x="4763" y="57150"/>
                    </a:cubicBezTo>
                    <a:cubicBezTo>
                      <a:pt x="1923" y="59280"/>
                      <a:pt x="1588" y="63500"/>
                      <a:pt x="0" y="66675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2090738" y="3938588"/>
                <a:ext cx="371475" cy="695325"/>
              </a:xfrm>
              <a:custGeom>
                <a:avLst/>
                <a:gdLst>
                  <a:gd name="connsiteX0" fmla="*/ 371475 w 371475"/>
                  <a:gd name="connsiteY0" fmla="*/ 695325 h 695325"/>
                  <a:gd name="connsiteX1" fmla="*/ 338137 w 371475"/>
                  <a:gd name="connsiteY1" fmla="*/ 657225 h 695325"/>
                  <a:gd name="connsiteX2" fmla="*/ 323850 w 371475"/>
                  <a:gd name="connsiteY2" fmla="*/ 628650 h 695325"/>
                  <a:gd name="connsiteX3" fmla="*/ 309562 w 371475"/>
                  <a:gd name="connsiteY3" fmla="*/ 619125 h 695325"/>
                  <a:gd name="connsiteX4" fmla="*/ 300037 w 371475"/>
                  <a:gd name="connsiteY4" fmla="*/ 604837 h 695325"/>
                  <a:gd name="connsiteX5" fmla="*/ 285750 w 371475"/>
                  <a:gd name="connsiteY5" fmla="*/ 590550 h 695325"/>
                  <a:gd name="connsiteX6" fmla="*/ 276225 w 371475"/>
                  <a:gd name="connsiteY6" fmla="*/ 571500 h 695325"/>
                  <a:gd name="connsiteX7" fmla="*/ 266700 w 371475"/>
                  <a:gd name="connsiteY7" fmla="*/ 542925 h 695325"/>
                  <a:gd name="connsiteX8" fmla="*/ 247650 w 371475"/>
                  <a:gd name="connsiteY8" fmla="*/ 514350 h 695325"/>
                  <a:gd name="connsiteX9" fmla="*/ 238125 w 371475"/>
                  <a:gd name="connsiteY9" fmla="*/ 500062 h 695325"/>
                  <a:gd name="connsiteX10" fmla="*/ 209550 w 371475"/>
                  <a:gd name="connsiteY10" fmla="*/ 442912 h 695325"/>
                  <a:gd name="connsiteX11" fmla="*/ 200025 w 371475"/>
                  <a:gd name="connsiteY11" fmla="*/ 428625 h 695325"/>
                  <a:gd name="connsiteX12" fmla="*/ 190500 w 371475"/>
                  <a:gd name="connsiteY12" fmla="*/ 395287 h 695325"/>
                  <a:gd name="connsiteX13" fmla="*/ 180975 w 371475"/>
                  <a:gd name="connsiteY13" fmla="*/ 381000 h 695325"/>
                  <a:gd name="connsiteX14" fmla="*/ 171450 w 371475"/>
                  <a:gd name="connsiteY14" fmla="*/ 352425 h 695325"/>
                  <a:gd name="connsiteX15" fmla="*/ 161925 w 371475"/>
                  <a:gd name="connsiteY15" fmla="*/ 323850 h 695325"/>
                  <a:gd name="connsiteX16" fmla="*/ 157162 w 371475"/>
                  <a:gd name="connsiteY16" fmla="*/ 309562 h 695325"/>
                  <a:gd name="connsiteX17" fmla="*/ 152400 w 371475"/>
                  <a:gd name="connsiteY17" fmla="*/ 295275 h 695325"/>
                  <a:gd name="connsiteX18" fmla="*/ 138112 w 371475"/>
                  <a:gd name="connsiteY18" fmla="*/ 266700 h 695325"/>
                  <a:gd name="connsiteX19" fmla="*/ 128587 w 371475"/>
                  <a:gd name="connsiteY19" fmla="*/ 252412 h 695325"/>
                  <a:gd name="connsiteX20" fmla="*/ 104775 w 371475"/>
                  <a:gd name="connsiteY20" fmla="*/ 223837 h 695325"/>
                  <a:gd name="connsiteX21" fmla="*/ 95250 w 371475"/>
                  <a:gd name="connsiteY21" fmla="*/ 195262 h 695325"/>
                  <a:gd name="connsiteX22" fmla="*/ 80962 w 371475"/>
                  <a:gd name="connsiteY22" fmla="*/ 166687 h 695325"/>
                  <a:gd name="connsiteX23" fmla="*/ 71437 w 371475"/>
                  <a:gd name="connsiteY23" fmla="*/ 152400 h 695325"/>
                  <a:gd name="connsiteX24" fmla="*/ 61912 w 371475"/>
                  <a:gd name="connsiteY24" fmla="*/ 123825 h 695325"/>
                  <a:gd name="connsiteX25" fmla="*/ 57150 w 371475"/>
                  <a:gd name="connsiteY25" fmla="*/ 109537 h 695325"/>
                  <a:gd name="connsiteX26" fmla="*/ 42862 w 371475"/>
                  <a:gd name="connsiteY26" fmla="*/ 100012 h 695325"/>
                  <a:gd name="connsiteX27" fmla="*/ 23812 w 371475"/>
                  <a:gd name="connsiteY27" fmla="*/ 57150 h 695325"/>
                  <a:gd name="connsiteX28" fmla="*/ 14287 w 371475"/>
                  <a:gd name="connsiteY28" fmla="*/ 19050 h 695325"/>
                  <a:gd name="connsiteX29" fmla="*/ 9525 w 371475"/>
                  <a:gd name="connsiteY29" fmla="*/ 4762 h 695325"/>
                  <a:gd name="connsiteX30" fmla="*/ 0 w 371475"/>
                  <a:gd name="connsiteY30" fmla="*/ 0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71475" h="695325">
                    <a:moveTo>
                      <a:pt x="371475" y="695325"/>
                    </a:moveTo>
                    <a:cubicBezTo>
                      <a:pt x="359064" y="682914"/>
                      <a:pt x="346012" y="672975"/>
                      <a:pt x="338137" y="657225"/>
                    </a:cubicBezTo>
                    <a:cubicBezTo>
                      <a:pt x="330390" y="641730"/>
                      <a:pt x="337500" y="642300"/>
                      <a:pt x="323850" y="628650"/>
                    </a:cubicBezTo>
                    <a:cubicBezTo>
                      <a:pt x="319802" y="624603"/>
                      <a:pt x="314325" y="622300"/>
                      <a:pt x="309562" y="619125"/>
                    </a:cubicBezTo>
                    <a:cubicBezTo>
                      <a:pt x="306387" y="614362"/>
                      <a:pt x="303701" y="609234"/>
                      <a:pt x="300037" y="604837"/>
                    </a:cubicBezTo>
                    <a:cubicBezTo>
                      <a:pt x="295725" y="599663"/>
                      <a:pt x="289665" y="596030"/>
                      <a:pt x="285750" y="590550"/>
                    </a:cubicBezTo>
                    <a:cubicBezTo>
                      <a:pt x="281624" y="584773"/>
                      <a:pt x="278862" y="578092"/>
                      <a:pt x="276225" y="571500"/>
                    </a:cubicBezTo>
                    <a:cubicBezTo>
                      <a:pt x="272496" y="562178"/>
                      <a:pt x="272269" y="551279"/>
                      <a:pt x="266700" y="542925"/>
                    </a:cubicBezTo>
                    <a:lnTo>
                      <a:pt x="247650" y="514350"/>
                    </a:lnTo>
                    <a:cubicBezTo>
                      <a:pt x="244475" y="509587"/>
                      <a:pt x="239935" y="505492"/>
                      <a:pt x="238125" y="500062"/>
                    </a:cubicBezTo>
                    <a:cubicBezTo>
                      <a:pt x="224980" y="460628"/>
                      <a:pt x="234169" y="479840"/>
                      <a:pt x="209550" y="442912"/>
                    </a:cubicBezTo>
                    <a:lnTo>
                      <a:pt x="200025" y="428625"/>
                    </a:lnTo>
                    <a:cubicBezTo>
                      <a:pt x="198501" y="422528"/>
                      <a:pt x="193914" y="402115"/>
                      <a:pt x="190500" y="395287"/>
                    </a:cubicBezTo>
                    <a:cubicBezTo>
                      <a:pt x="187940" y="390168"/>
                      <a:pt x="183300" y="386230"/>
                      <a:pt x="180975" y="381000"/>
                    </a:cubicBezTo>
                    <a:cubicBezTo>
                      <a:pt x="176897" y="371825"/>
                      <a:pt x="174625" y="361950"/>
                      <a:pt x="171450" y="352425"/>
                    </a:cubicBezTo>
                    <a:lnTo>
                      <a:pt x="161925" y="323850"/>
                    </a:lnTo>
                    <a:lnTo>
                      <a:pt x="157162" y="309562"/>
                    </a:lnTo>
                    <a:cubicBezTo>
                      <a:pt x="155575" y="304800"/>
                      <a:pt x="155184" y="299452"/>
                      <a:pt x="152400" y="295275"/>
                    </a:cubicBezTo>
                    <a:cubicBezTo>
                      <a:pt x="125102" y="254326"/>
                      <a:pt x="157831" y="306136"/>
                      <a:pt x="138112" y="266700"/>
                    </a:cubicBezTo>
                    <a:cubicBezTo>
                      <a:pt x="135552" y="261580"/>
                      <a:pt x="132251" y="256809"/>
                      <a:pt x="128587" y="252412"/>
                    </a:cubicBezTo>
                    <a:cubicBezTo>
                      <a:pt x="117904" y="239593"/>
                      <a:pt x="111533" y="239042"/>
                      <a:pt x="104775" y="223837"/>
                    </a:cubicBezTo>
                    <a:cubicBezTo>
                      <a:pt x="100697" y="214662"/>
                      <a:pt x="100819" y="203616"/>
                      <a:pt x="95250" y="195262"/>
                    </a:cubicBezTo>
                    <a:cubicBezTo>
                      <a:pt x="67954" y="154319"/>
                      <a:pt x="100680" y="206121"/>
                      <a:pt x="80962" y="166687"/>
                    </a:cubicBezTo>
                    <a:cubicBezTo>
                      <a:pt x="78402" y="161568"/>
                      <a:pt x="74612" y="157162"/>
                      <a:pt x="71437" y="152400"/>
                    </a:cubicBezTo>
                    <a:lnTo>
                      <a:pt x="61912" y="123825"/>
                    </a:lnTo>
                    <a:cubicBezTo>
                      <a:pt x="60325" y="119062"/>
                      <a:pt x="61327" y="112322"/>
                      <a:pt x="57150" y="109537"/>
                    </a:cubicBezTo>
                    <a:lnTo>
                      <a:pt x="42862" y="100012"/>
                    </a:lnTo>
                    <a:cubicBezTo>
                      <a:pt x="31527" y="66007"/>
                      <a:pt x="38906" y="79791"/>
                      <a:pt x="23812" y="57150"/>
                    </a:cubicBezTo>
                    <a:cubicBezTo>
                      <a:pt x="20637" y="44450"/>
                      <a:pt x="18426" y="31469"/>
                      <a:pt x="14287" y="19050"/>
                    </a:cubicBezTo>
                    <a:cubicBezTo>
                      <a:pt x="12700" y="14287"/>
                      <a:pt x="12537" y="8778"/>
                      <a:pt x="9525" y="4762"/>
                    </a:cubicBezTo>
                    <a:cubicBezTo>
                      <a:pt x="7395" y="1922"/>
                      <a:pt x="3175" y="1587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2600325" y="5000625"/>
                <a:ext cx="100013" cy="152400"/>
              </a:xfrm>
              <a:custGeom>
                <a:avLst/>
                <a:gdLst>
                  <a:gd name="connsiteX0" fmla="*/ 100013 w 100013"/>
                  <a:gd name="connsiteY0" fmla="*/ 152400 h 152400"/>
                  <a:gd name="connsiteX1" fmla="*/ 71438 w 100013"/>
                  <a:gd name="connsiteY1" fmla="*/ 119063 h 152400"/>
                  <a:gd name="connsiteX2" fmla="*/ 57150 w 100013"/>
                  <a:gd name="connsiteY2" fmla="*/ 90488 h 152400"/>
                  <a:gd name="connsiteX3" fmla="*/ 42863 w 100013"/>
                  <a:gd name="connsiteY3" fmla="*/ 76200 h 152400"/>
                  <a:gd name="connsiteX4" fmla="*/ 38100 w 100013"/>
                  <a:gd name="connsiteY4" fmla="*/ 61913 h 152400"/>
                  <a:gd name="connsiteX5" fmla="*/ 23813 w 100013"/>
                  <a:gd name="connsiteY5" fmla="*/ 52388 h 152400"/>
                  <a:gd name="connsiteX6" fmla="*/ 14288 w 100013"/>
                  <a:gd name="connsiteY6" fmla="*/ 23813 h 152400"/>
                  <a:gd name="connsiteX7" fmla="*/ 0 w 100013"/>
                  <a:gd name="connsiteY7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13" h="152400">
                    <a:moveTo>
                      <a:pt x="100013" y="152400"/>
                    </a:moveTo>
                    <a:cubicBezTo>
                      <a:pt x="64995" y="94040"/>
                      <a:pt x="104424" y="152051"/>
                      <a:pt x="71438" y="119063"/>
                    </a:cubicBezTo>
                    <a:cubicBezTo>
                      <a:pt x="48959" y="96583"/>
                      <a:pt x="72643" y="113727"/>
                      <a:pt x="57150" y="90488"/>
                    </a:cubicBezTo>
                    <a:cubicBezTo>
                      <a:pt x="53414" y="84884"/>
                      <a:pt x="47625" y="80963"/>
                      <a:pt x="42863" y="76200"/>
                    </a:cubicBezTo>
                    <a:cubicBezTo>
                      <a:pt x="41275" y="71438"/>
                      <a:pt x="41236" y="65833"/>
                      <a:pt x="38100" y="61913"/>
                    </a:cubicBezTo>
                    <a:cubicBezTo>
                      <a:pt x="34524" y="57444"/>
                      <a:pt x="26846" y="57242"/>
                      <a:pt x="23813" y="52388"/>
                    </a:cubicBezTo>
                    <a:cubicBezTo>
                      <a:pt x="18492" y="43874"/>
                      <a:pt x="19857" y="32167"/>
                      <a:pt x="14288" y="23813"/>
                    </a:cubicBezTo>
                    <a:cubicBezTo>
                      <a:pt x="2794" y="6571"/>
                      <a:pt x="7323" y="14645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1806893" y="49626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08898" y="503872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680632" y="494009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265873" y="477869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31347" y="451206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38862" y="460350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336144" y="445293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257660" y="433678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392552" y="459107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237870" y="443963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/>
          <p:cNvSpPr/>
          <p:nvPr/>
        </p:nvSpPr>
        <p:spPr>
          <a:xfrm>
            <a:off x="11119492" y="575887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386443" y="3071630"/>
            <a:ext cx="115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Chandigarh</a:t>
            </a:r>
            <a:endParaRPr lang="en-US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23709" y="3055643"/>
            <a:ext cx="1063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Delhi</a:t>
            </a:r>
            <a:endParaRPr lang="en-US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725649" y="3041112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Hyderabad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286699" y="5758871"/>
            <a:ext cx="4603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Defects</a:t>
            </a:r>
            <a:endParaRPr lang="en-US" sz="7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1077110" y="5527747"/>
            <a:ext cx="26764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1286699" y="5441686"/>
            <a:ext cx="75854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Defected Roads</a:t>
            </a:r>
            <a:endParaRPr lang="en-US" sz="700" dirty="0"/>
          </a:p>
        </p:txBody>
      </p:sp>
      <p:sp>
        <p:nvSpPr>
          <p:cNvPr id="72" name="Rectangle 71">
            <a:hlinkClick r:id="rId8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87" name="Rectangle 86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997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3641" y="156000"/>
              <a:ext cx="917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sz="2400" b="1" dirty="0" smtClean="0">
                  <a:solidFill>
                    <a:srgbClr val="343539"/>
                  </a:solidFill>
                  <a:latin typeface="Calibri"/>
                  <a:ea typeface="Calibri"/>
                  <a:cs typeface="Calibri"/>
                  <a:sym typeface="Calibri"/>
                </a:rPr>
                <a:t>RRFP</a:t>
              </a:r>
              <a:r>
                <a:rPr lang="en-US" sz="2400" b="1" dirty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lang="en-US" sz="1800" b="1" dirty="0">
                <a:solidFill>
                  <a:srgbClr val="131018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</p:grp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4">
            <a:alphaModFix/>
          </a:blip>
          <a:srcRect t="8250"/>
          <a:stretch/>
        </p:blipFill>
        <p:spPr>
          <a:xfrm>
            <a:off x="0" y="638726"/>
            <a:ext cx="12192000" cy="2215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880215" y="1329976"/>
            <a:ext cx="64315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sz="4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Review &amp; Analytics</a:t>
            </a:r>
            <a:endParaRPr lang="en-US" sz="4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64744" y="3198587"/>
          <a:ext cx="5427125" cy="164438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1085425">
                  <a:extLst>
                    <a:ext uri="{9D8B030D-6E8A-4147-A177-3AD203B41FA5}">
                      <a16:colId xmlns:a16="http://schemas.microsoft.com/office/drawing/2014/main" val="1474152638"/>
                    </a:ext>
                  </a:extLst>
                </a:gridCol>
                <a:gridCol w="1085425">
                  <a:extLst>
                    <a:ext uri="{9D8B030D-6E8A-4147-A177-3AD203B41FA5}">
                      <a16:colId xmlns:a16="http://schemas.microsoft.com/office/drawing/2014/main" val="2100878331"/>
                    </a:ext>
                  </a:extLst>
                </a:gridCol>
                <a:gridCol w="1085425">
                  <a:extLst>
                    <a:ext uri="{9D8B030D-6E8A-4147-A177-3AD203B41FA5}">
                      <a16:colId xmlns:a16="http://schemas.microsoft.com/office/drawing/2014/main" val="3065628969"/>
                    </a:ext>
                  </a:extLst>
                </a:gridCol>
                <a:gridCol w="1085425">
                  <a:extLst>
                    <a:ext uri="{9D8B030D-6E8A-4147-A177-3AD203B41FA5}">
                      <a16:colId xmlns:a16="http://schemas.microsoft.com/office/drawing/2014/main" val="4209122387"/>
                    </a:ext>
                  </a:extLst>
                </a:gridCol>
                <a:gridCol w="1085425">
                  <a:extLst>
                    <a:ext uri="{9D8B030D-6E8A-4147-A177-3AD203B41FA5}">
                      <a16:colId xmlns:a16="http://schemas.microsoft.com/office/drawing/2014/main" val="3234654547"/>
                    </a:ext>
                  </a:extLst>
                </a:gridCol>
              </a:tblGrid>
              <a:tr h="444237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Road</a:t>
                      </a:r>
                      <a:r>
                        <a:rPr lang="en-US" sz="1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Name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Sensor</a:t>
                      </a:r>
                      <a:r>
                        <a:rPr lang="en-US" sz="1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Unit Number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Defects</a:t>
                      </a:r>
                      <a:r>
                        <a:rPr lang="en-US" sz="1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Controller Name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Fixer Name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4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92599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XX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765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MN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YY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1337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ZZ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6171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17451"/>
                  </a:ext>
                </a:extLst>
              </a:tr>
            </a:tbl>
          </a:graphicData>
        </a:graphic>
      </p:graphicFrame>
      <p:sp>
        <p:nvSpPr>
          <p:cNvPr id="70" name="Oval 69"/>
          <p:cNvSpPr/>
          <p:nvPr/>
        </p:nvSpPr>
        <p:spPr>
          <a:xfrm>
            <a:off x="997784" y="4968435"/>
            <a:ext cx="640080" cy="6400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1FC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1FCA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78%</a:t>
            </a:r>
            <a:endParaRPr lang="en-US" sz="1200" dirty="0">
              <a:solidFill>
                <a:srgbClr val="1FCA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625058" y="4952124"/>
            <a:ext cx="640080" cy="6400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1FC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1FCA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endParaRPr lang="en-US" sz="1200" dirty="0">
              <a:solidFill>
                <a:srgbClr val="1FCA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251350" y="4958442"/>
            <a:ext cx="640080" cy="6400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1FC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1FCA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1200" dirty="0">
              <a:solidFill>
                <a:srgbClr val="1FCA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7790" y="5650636"/>
            <a:ext cx="1310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Occupied Road Fixers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290032" y="5650635"/>
            <a:ext cx="1310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Reported Defects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916324" y="5650087"/>
            <a:ext cx="1310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Occupied Sensor Units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94028" y="3144406"/>
            <a:ext cx="1381245" cy="1330672"/>
            <a:chOff x="6416397" y="4824865"/>
            <a:chExt cx="1372921" cy="14763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9F7FB"/>
                </a:clrFrom>
                <a:clrTo>
                  <a:srgbClr val="F9F7FB">
                    <a:alpha val="0"/>
                  </a:srgbClr>
                </a:clrTo>
              </a:clrChange>
            </a:blip>
            <a:srcRect l="20124" r="28615" b="4064"/>
            <a:stretch/>
          </p:blipFill>
          <p:spPr>
            <a:xfrm>
              <a:off x="6416397" y="4824865"/>
              <a:ext cx="1372921" cy="1476375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6869906" y="5809484"/>
              <a:ext cx="461963" cy="23189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45443" y="5756156"/>
              <a:ext cx="70874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Today’s Repairing %</a:t>
              </a:r>
              <a:endParaRPr lang="en-US" sz="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16730" y="4574897"/>
            <a:ext cx="1374041" cy="1302278"/>
            <a:chOff x="6416397" y="3200663"/>
            <a:chExt cx="1366838" cy="14763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rcRect l="25656" t="1649" r="24690" b="2172"/>
            <a:stretch/>
          </p:blipFill>
          <p:spPr>
            <a:xfrm>
              <a:off x="6416397" y="3200663"/>
              <a:ext cx="1366838" cy="147637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756708" y="4258737"/>
              <a:ext cx="638175" cy="153608"/>
            </a:xfrm>
            <a:custGeom>
              <a:avLst/>
              <a:gdLst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0 w 638175"/>
                <a:gd name="connsiteY3" fmla="*/ 153608 h 153608"/>
                <a:gd name="connsiteX4" fmla="*/ 0 w 638175"/>
                <a:gd name="connsiteY4" fmla="*/ 0 h 153608"/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7144 w 638175"/>
                <a:gd name="connsiteY3" fmla="*/ 144083 h 153608"/>
                <a:gd name="connsiteX4" fmla="*/ 0 w 638175"/>
                <a:gd name="connsiteY4" fmla="*/ 0 h 1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75" h="153608">
                  <a:moveTo>
                    <a:pt x="0" y="0"/>
                  </a:moveTo>
                  <a:lnTo>
                    <a:pt x="638175" y="0"/>
                  </a:lnTo>
                  <a:lnTo>
                    <a:pt x="638175" y="153608"/>
                  </a:lnTo>
                  <a:lnTo>
                    <a:pt x="7144" y="144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"/>
            <p:cNvSpPr/>
            <p:nvPr/>
          </p:nvSpPr>
          <p:spPr>
            <a:xfrm>
              <a:off x="6788077" y="4148787"/>
              <a:ext cx="81829" cy="153608"/>
            </a:xfrm>
            <a:custGeom>
              <a:avLst/>
              <a:gdLst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0 w 638175"/>
                <a:gd name="connsiteY3" fmla="*/ 153608 h 153608"/>
                <a:gd name="connsiteX4" fmla="*/ 0 w 638175"/>
                <a:gd name="connsiteY4" fmla="*/ 0 h 153608"/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7144 w 638175"/>
                <a:gd name="connsiteY3" fmla="*/ 144083 h 153608"/>
                <a:gd name="connsiteX4" fmla="*/ 0 w 638175"/>
                <a:gd name="connsiteY4" fmla="*/ 0 h 1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75" h="153608">
                  <a:moveTo>
                    <a:pt x="0" y="0"/>
                  </a:moveTo>
                  <a:lnTo>
                    <a:pt x="638175" y="0"/>
                  </a:lnTo>
                  <a:lnTo>
                    <a:pt x="638175" y="153608"/>
                  </a:lnTo>
                  <a:lnTo>
                    <a:pt x="7144" y="144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8"/>
            <p:cNvSpPr/>
            <p:nvPr/>
          </p:nvSpPr>
          <p:spPr>
            <a:xfrm>
              <a:off x="7262164" y="4233448"/>
              <a:ext cx="81829" cy="153608"/>
            </a:xfrm>
            <a:custGeom>
              <a:avLst/>
              <a:gdLst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0 w 638175"/>
                <a:gd name="connsiteY3" fmla="*/ 153608 h 153608"/>
                <a:gd name="connsiteX4" fmla="*/ 0 w 638175"/>
                <a:gd name="connsiteY4" fmla="*/ 0 h 153608"/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7144 w 638175"/>
                <a:gd name="connsiteY3" fmla="*/ 144083 h 153608"/>
                <a:gd name="connsiteX4" fmla="*/ 0 w 638175"/>
                <a:gd name="connsiteY4" fmla="*/ 0 h 1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75" h="153608">
                  <a:moveTo>
                    <a:pt x="0" y="0"/>
                  </a:moveTo>
                  <a:lnTo>
                    <a:pt x="638175" y="0"/>
                  </a:lnTo>
                  <a:lnTo>
                    <a:pt x="638175" y="153608"/>
                  </a:lnTo>
                  <a:lnTo>
                    <a:pt x="7144" y="144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63458" y="4133118"/>
              <a:ext cx="8783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Overall Achievement %</a:t>
              </a:r>
              <a:endParaRPr lang="en-US" sz="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8503000" y="3763769"/>
            <a:ext cx="1645920" cy="10432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15" name="Rectangle 14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33162" y="3192532"/>
            <a:ext cx="3616382" cy="2294966"/>
            <a:chOff x="8166463" y="3621822"/>
            <a:chExt cx="3616382" cy="2294966"/>
          </a:xfrm>
        </p:grpSpPr>
        <p:grpSp>
          <p:nvGrpSpPr>
            <p:cNvPr id="18" name="Group 17"/>
            <p:cNvGrpSpPr/>
            <p:nvPr/>
          </p:nvGrpSpPr>
          <p:grpSpPr>
            <a:xfrm>
              <a:off x="8166463" y="3632105"/>
              <a:ext cx="3616382" cy="2284683"/>
              <a:chOff x="8166463" y="3632105"/>
              <a:chExt cx="3616382" cy="228468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8166463" y="3632105"/>
                <a:ext cx="3616382" cy="2284683"/>
                <a:chOff x="8433163" y="3682905"/>
                <a:chExt cx="3616382" cy="228468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7445"/>
                <a:stretch/>
              </p:blipFill>
              <p:spPr>
                <a:xfrm>
                  <a:off x="8477670" y="3734253"/>
                  <a:ext cx="3571875" cy="2018847"/>
                </a:xfrm>
                <a:prstGeom prst="rect">
                  <a:avLst/>
                </a:prstGeom>
              </p:spPr>
            </p:pic>
            <p:sp>
              <p:nvSpPr>
                <p:cNvPr id="37" name="Rectangle 36"/>
                <p:cNvSpPr/>
                <p:nvPr/>
              </p:nvSpPr>
              <p:spPr>
                <a:xfrm>
                  <a:off x="8667083" y="5750280"/>
                  <a:ext cx="550709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solidFill>
                        <a:srgbClr val="00206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Road XX</a:t>
                  </a:r>
                  <a:endParaRPr lang="en-US" sz="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9544848" y="5752144"/>
                  <a:ext cx="550709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solidFill>
                        <a:srgbClr val="00206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Road YY</a:t>
                  </a:r>
                  <a:endParaRPr lang="en-US" sz="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0398994" y="5752144"/>
                  <a:ext cx="550709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solidFill>
                        <a:srgbClr val="00206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Road ZZ</a:t>
                  </a:r>
                  <a:endParaRPr lang="en-US" sz="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1268144" y="5752144"/>
                  <a:ext cx="550709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solidFill>
                        <a:srgbClr val="00206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Road AA</a:t>
                  </a:r>
                  <a:endParaRPr lang="en-US" sz="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33163" y="3682905"/>
                  <a:ext cx="1465107" cy="1846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7" name="Rectangle 16"/>
              <p:cNvSpPr/>
              <p:nvPr/>
            </p:nvSpPr>
            <p:spPr>
              <a:xfrm>
                <a:off x="8243420" y="3698070"/>
                <a:ext cx="1731911" cy="118701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8185490" y="3621822"/>
              <a:ext cx="124425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Progress per Road</a:t>
              </a:r>
              <a:endParaRPr lang="en-US" sz="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6" name="Rectangle 55">
            <a:hlinkClick r:id="rId8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2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-602571" y="-1570265"/>
            <a:ext cx="13445066" cy="9448800"/>
            <a:chOff x="-6324600" y="-1295400"/>
            <a:chExt cx="13445066" cy="9448800"/>
          </a:xfrm>
        </p:grpSpPr>
        <p:pic>
          <p:nvPicPr>
            <p:cNvPr id="4" name="Picture Placeholder 5">
              <a:extLst>
                <a:ext uri="{FF2B5EF4-FFF2-40B4-BE49-F238E27FC236}">
                  <a16:creationId xmlns:a16="http://schemas.microsoft.com/office/drawing/2014/main" id="{1720B8A9-2C7A-4A21-823B-D29A71E73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0033C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19959"/>
            <a:stretch/>
          </p:blipFill>
          <p:spPr>
            <a:xfrm>
              <a:off x="-6324600" y="-1295400"/>
              <a:ext cx="13445066" cy="944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100106-0D4A-4EC2-8045-E5658EF52D60}"/>
                </a:ext>
              </a:extLst>
            </p:cNvPr>
            <p:cNvSpPr txBox="1"/>
            <p:nvPr/>
          </p:nvSpPr>
          <p:spPr>
            <a:xfrm>
              <a:off x="2653874" y="2179951"/>
              <a:ext cx="54585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INDIA</a:t>
              </a:r>
              <a:endPara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8708391" y="350096"/>
            <a:ext cx="2789051" cy="2311899"/>
            <a:chOff x="6891977" y="671513"/>
            <a:chExt cx="2789051" cy="2311899"/>
          </a:xfrm>
        </p:grpSpPr>
        <p:sp>
          <p:nvSpPr>
            <p:cNvPr id="13" name="Google Shape;345;p4"/>
            <p:cNvSpPr/>
            <p:nvPr/>
          </p:nvSpPr>
          <p:spPr>
            <a:xfrm>
              <a:off x="6891977" y="1890682"/>
              <a:ext cx="2789051" cy="109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largest </a:t>
              </a:r>
              <a:r>
                <a:rPr lang="en-US" sz="11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road network in The World with length </a:t>
              </a:r>
              <a:r>
                <a:rPr lang="en-US" sz="11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around </a:t>
              </a:r>
              <a:r>
                <a:rPr lang="en-US" sz="1100" b="1" dirty="0">
                  <a:solidFill>
                    <a:srgbClr val="FF6699"/>
                  </a:solidFill>
                  <a:latin typeface="Calibri"/>
                  <a:ea typeface="Calibri"/>
                  <a:cs typeface="Calibri"/>
                  <a:sym typeface="Calibri"/>
                </a:rPr>
                <a:t>4,320,000 kilometers</a:t>
              </a:r>
              <a:r>
                <a:rPr lang="en-US" sz="11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729539" y="671513"/>
              <a:ext cx="1097280" cy="1097280"/>
            </a:xfrm>
            <a:prstGeom prst="ellipse">
              <a:avLst/>
            </a:prstGeom>
            <a:solidFill>
              <a:srgbClr val="FFFFFF">
                <a:alpha val="30980"/>
              </a:srgb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r>
                <a:rPr lang="en-US" sz="3200" b="1" baseline="30000" dirty="0" smtClean="0"/>
                <a:t>nd</a:t>
              </a:r>
              <a:r>
                <a:rPr lang="en-US" sz="3200" b="1" dirty="0" smtClean="0"/>
                <a:t> </a:t>
              </a:r>
              <a:endParaRPr lang="en-US" sz="3200" b="1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49942" y="391885"/>
            <a:ext cx="3773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REGION INSIGHT 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24275" y="1401083"/>
            <a:ext cx="3301999" cy="2311899"/>
            <a:chOff x="6692900" y="3995057"/>
            <a:chExt cx="3301999" cy="2311899"/>
          </a:xfrm>
        </p:grpSpPr>
        <p:grpSp>
          <p:nvGrpSpPr>
            <p:cNvPr id="28" name="Group 27"/>
            <p:cNvGrpSpPr/>
            <p:nvPr/>
          </p:nvGrpSpPr>
          <p:grpSpPr>
            <a:xfrm>
              <a:off x="6692900" y="3995057"/>
              <a:ext cx="3301999" cy="2311899"/>
              <a:chOff x="6721929" y="671513"/>
              <a:chExt cx="3301999" cy="2311899"/>
            </a:xfrm>
          </p:grpSpPr>
          <p:sp>
            <p:nvSpPr>
              <p:cNvPr id="29" name="Google Shape;345;p4"/>
              <p:cNvSpPr/>
              <p:nvPr/>
            </p:nvSpPr>
            <p:spPr>
              <a:xfrm>
                <a:off x="6721929" y="1890682"/>
                <a:ext cx="3301999" cy="1092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Various type of </a:t>
                </a:r>
                <a:r>
                  <a:rPr lang="en-US" sz="1100" b="1" dirty="0" smtClean="0">
                    <a:solidFill>
                      <a:srgbClr val="FF669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transportation methods</a:t>
                </a:r>
                <a:r>
                  <a:rPr lang="en-US" sz="11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lead to different challenges</a:t>
                </a:r>
                <a:r>
                  <a:rPr lang="en-US" sz="1100" b="0" i="0" u="none" strike="noStrike" cap="none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Bicycle, Motor Cycle, Car, Tempo, Bus, Train, etc. </a:t>
                </a:r>
                <a:endParaRPr sz="1100" b="1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729539" y="671513"/>
                <a:ext cx="1097280" cy="1097280"/>
              </a:xfrm>
              <a:prstGeom prst="ellipse">
                <a:avLst/>
              </a:prstGeom>
              <a:solidFill>
                <a:srgbClr val="FFFFFF">
                  <a:alpha val="30980"/>
                </a:srgbClr>
              </a:solidFill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 smtClean="0"/>
                  <a:t>8</a:t>
                </a:r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p:grpSp>
        <p:sp>
          <p:nvSpPr>
            <p:cNvPr id="33" name="Isosceles Triangle 32"/>
            <p:cNvSpPr/>
            <p:nvPr/>
          </p:nvSpPr>
          <p:spPr>
            <a:xfrm>
              <a:off x="8396287" y="4410075"/>
              <a:ext cx="205740" cy="14287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Google Shape;345;p4"/>
          <p:cNvSpPr/>
          <p:nvPr/>
        </p:nvSpPr>
        <p:spPr>
          <a:xfrm>
            <a:off x="4132448" y="2237210"/>
            <a:ext cx="2789051" cy="109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055985" y="4046991"/>
            <a:ext cx="1097280" cy="1097280"/>
          </a:xfrm>
          <a:prstGeom prst="ellipse">
            <a:avLst/>
          </a:prstGeom>
          <a:solidFill>
            <a:srgbClr val="FFFFFF">
              <a:alpha val="30980"/>
            </a:srgb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/>
              <a:t>4.3</a:t>
            </a:r>
            <a:endParaRPr lang="en-US" sz="1100" b="1" dirty="0"/>
          </a:p>
        </p:txBody>
      </p:sp>
      <p:sp>
        <p:nvSpPr>
          <p:cNvPr id="38" name="Rectangle 37"/>
          <p:cNvSpPr/>
          <p:nvPr/>
        </p:nvSpPr>
        <p:spPr>
          <a:xfrm>
            <a:off x="7799202" y="4507012"/>
            <a:ext cx="333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40" name="Google Shape;345;p4"/>
          <p:cNvSpPr/>
          <p:nvPr/>
        </p:nvSpPr>
        <p:spPr>
          <a:xfrm>
            <a:off x="6066023" y="5278542"/>
            <a:ext cx="3137032" cy="109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4.3 m road accidents recorded across India in 2019. where the </a:t>
            </a:r>
            <a:r>
              <a:rPr lang="en-US" sz="1100" b="1" dirty="0" smtClean="0">
                <a:solidFill>
                  <a:srgbClr val="FF6699"/>
                </a:solidFill>
                <a:latin typeface="Calibri"/>
                <a:ea typeface="Calibri"/>
                <a:cs typeface="Calibri"/>
                <a:sym typeface="Calibri"/>
              </a:rPr>
              <a:t>major cause </a:t>
            </a:r>
            <a:r>
              <a:rPr lang="en-US" sz="11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road accidents (driver behavior, road condition, distraction, etc.) </a:t>
            </a:r>
            <a:endParaRPr sz="11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42" name="Footer Placeholder 4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pic>
        <p:nvPicPr>
          <p:cNvPr id="39" name="Google Shape;336;g5375e381b2_0_133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 rot="21313184">
            <a:off x="8267843" y="2258723"/>
            <a:ext cx="1381125" cy="143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1">
            <a:extLst>
              <a:ext uri="{FF2B5EF4-FFF2-40B4-BE49-F238E27FC236}">
                <a16:creationId xmlns:a16="http://schemas.microsoft.com/office/drawing/2014/main" id="{D6DCBF83-7B03-4C27-8480-3D3FD398C42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5383" y="2160130"/>
            <a:ext cx="166894" cy="226499"/>
          </a:xfrm>
          <a:prstGeom prst="rect">
            <a:avLst/>
          </a:prstGeom>
        </p:spPr>
      </p:pic>
      <p:sp>
        <p:nvSpPr>
          <p:cNvPr id="43" name="Google Shape;520;p11"/>
          <p:cNvSpPr txBox="1"/>
          <p:nvPr/>
        </p:nvSpPr>
        <p:spPr>
          <a:xfrm>
            <a:off x="384600" y="6490600"/>
            <a:ext cx="563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</a:t>
            </a:r>
            <a:endParaRPr sz="8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lvl="0">
              <a:buSzPts val="1100"/>
            </a:pPr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https://</a:t>
            </a:r>
            <a:r>
              <a:rPr lang="en-US" sz="800" dirty="0" smtClean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morth.nic.in/sites/default/files/Road_Accidents_in_India_2017.pdf </a:t>
            </a:r>
            <a:endParaRPr lang="en-US" sz="8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63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</p:grp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4">
            <a:alphaModFix/>
          </a:blip>
          <a:srcRect t="8250"/>
          <a:stretch/>
        </p:blipFill>
        <p:spPr>
          <a:xfrm>
            <a:off x="0" y="638725"/>
            <a:ext cx="12192000" cy="275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969984" y="1691646"/>
            <a:ext cx="62520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sz="4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Road Fixing Assignment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09331" y="4137974"/>
          <a:ext cx="6773335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741526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0087833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656289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0912238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465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Road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Sensor</a:t>
                      </a:r>
                      <a:r>
                        <a:rPr lang="en-US" baseline="0" dirty="0" smtClean="0"/>
                        <a:t> Unit Number</a:t>
                      </a:r>
                      <a:endParaRPr lang="en-US" dirty="0"/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Defects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Controller Name</a:t>
                      </a:r>
                      <a:endParaRPr lang="en-US" dirty="0"/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Fixer Name</a:t>
                      </a:r>
                      <a:endParaRPr lang="en-US" dirty="0"/>
                    </a:p>
                  </a:txBody>
                  <a:tcPr>
                    <a:solidFill>
                      <a:srgbClr val="4B4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9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Click to Assign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Click to Assign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1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Click to Assign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617106"/>
                  </a:ext>
                </a:extLst>
              </a:tr>
            </a:tbl>
          </a:graphicData>
        </a:graphic>
      </p:graphicFrame>
      <p:sp>
        <p:nvSpPr>
          <p:cNvPr id="5" name="Line Callout 2 (Border and Accent Bar) 4"/>
          <p:cNvSpPr/>
          <p:nvPr/>
        </p:nvSpPr>
        <p:spPr>
          <a:xfrm>
            <a:off x="10156017" y="3666996"/>
            <a:ext cx="1335315" cy="1074057"/>
          </a:xfrm>
          <a:prstGeom prst="accentBorderCallout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Abdullah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Abdulrahman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Atheer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hlinkClick r:id="rId5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22" name="Rectangle 21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2297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131018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131018"/>
                </a:solidFill>
              </a:endParaRPr>
            </a:p>
          </p:txBody>
        </p:sp>
      </p:grp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4">
            <a:alphaModFix/>
          </a:blip>
          <a:srcRect t="8250"/>
          <a:stretch/>
        </p:blipFill>
        <p:spPr>
          <a:xfrm>
            <a:off x="0" y="638725"/>
            <a:ext cx="6096000" cy="335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Google Shape;316;p1">
            <a:hlinkClick r:id="rId5" action="ppaction://hlinksldjump"/>
          </p:cNvPr>
          <p:cNvSpPr/>
          <p:nvPr/>
        </p:nvSpPr>
        <p:spPr>
          <a:xfrm>
            <a:off x="4579127" y="4927705"/>
            <a:ext cx="3047106" cy="783148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Start to drive the remote fixing vehicle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00252" y="748153"/>
            <a:ext cx="3338145" cy="1002314"/>
            <a:chOff x="700708" y="1899741"/>
            <a:chExt cx="6843502" cy="1848678"/>
          </a:xfrm>
        </p:grpSpPr>
        <p:sp>
          <p:nvSpPr>
            <p:cNvPr id="20" name="Oval 19"/>
            <p:cNvSpPr/>
            <p:nvPr/>
          </p:nvSpPr>
          <p:spPr>
            <a:xfrm>
              <a:off x="700708" y="1899741"/>
              <a:ext cx="1987826" cy="1848678"/>
            </a:xfrm>
            <a:prstGeom prst="ellipse">
              <a:avLst/>
            </a:prstGeom>
            <a:solidFill>
              <a:srgbClr val="7F6FA2"/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688536" y="2005016"/>
              <a:ext cx="4855674" cy="1704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1200" dirty="0" smtClean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F1</a:t>
              </a:r>
              <a:r>
                <a:rPr lang="en-US" sz="2400" kern="1200" dirty="0" smtClean="0">
                  <a:solidFill>
                    <a:srgbClr val="FFFFFF">
                      <a:lumMod val="50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83367" y="1827729"/>
            <a:ext cx="3355029" cy="1002314"/>
            <a:chOff x="700708" y="1899741"/>
            <a:chExt cx="6878115" cy="1848679"/>
          </a:xfrm>
        </p:grpSpPr>
        <p:sp>
          <p:nvSpPr>
            <p:cNvPr id="24" name="Oval 23"/>
            <p:cNvSpPr/>
            <p:nvPr/>
          </p:nvSpPr>
          <p:spPr>
            <a:xfrm>
              <a:off x="700708" y="1899741"/>
              <a:ext cx="1987826" cy="1848679"/>
            </a:xfrm>
            <a:prstGeom prst="ellipse">
              <a:avLst/>
            </a:prstGeom>
            <a:solidFill>
              <a:srgbClr val="7F6FA2"/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688534" y="2005016"/>
              <a:ext cx="4890289" cy="17041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M97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400252" y="2970116"/>
            <a:ext cx="3338145" cy="1002314"/>
            <a:chOff x="700708" y="1899741"/>
            <a:chExt cx="6843502" cy="1848678"/>
          </a:xfrm>
        </p:grpSpPr>
        <p:sp>
          <p:nvSpPr>
            <p:cNvPr id="27" name="Oval 26"/>
            <p:cNvSpPr/>
            <p:nvPr/>
          </p:nvSpPr>
          <p:spPr>
            <a:xfrm>
              <a:off x="700708" y="1899741"/>
              <a:ext cx="1987826" cy="1848678"/>
            </a:xfrm>
            <a:prstGeom prst="ellipse">
              <a:avLst/>
            </a:prstGeom>
            <a:solidFill>
              <a:srgbClr val="7F6FA2"/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688536" y="2005016"/>
              <a:ext cx="4855674" cy="1704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There are a total of </a:t>
              </a: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defects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8" name="Google Shape;516;p11" descr="https://deepsystems.ai/images/articles/road_lab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5910" y="1995379"/>
            <a:ext cx="1072308" cy="743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7425495" y="3286607"/>
            <a:ext cx="88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Defects</a:t>
            </a:r>
            <a:endParaRPr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7456468" y="2147240"/>
            <a:ext cx="86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kern="120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</a:t>
            </a:r>
            <a:endParaRPr lang="en-US" sz="1800" dirty="0"/>
          </a:p>
        </p:txBody>
      </p:sp>
      <p:sp>
        <p:nvSpPr>
          <p:cNvPr id="31" name="Rectangle 30"/>
          <p:cNvSpPr/>
          <p:nvPr/>
        </p:nvSpPr>
        <p:spPr>
          <a:xfrm>
            <a:off x="7538544" y="1082555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kern="120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>
          <a:xfrm>
            <a:off x="620731" y="1544056"/>
            <a:ext cx="5043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1800"/>
            </a:pPr>
            <a:r>
              <a:rPr lang="en-US" sz="4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Road Fixing </a:t>
            </a:r>
            <a:r>
              <a:rPr lang="en-US" sz="4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Task Details</a:t>
            </a:r>
            <a:endParaRPr lang="en-US" sz="4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Rectangle 32">
            <a:hlinkClick r:id="rId7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36" name="Rectangle 35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540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69" name="Rectangle 68">
              <a:hlinkClick r:id="rId4" action="ppaction://hlinksldjump"/>
            </p:cNvPr>
            <p:cNvSpPr/>
            <p:nvPr/>
          </p:nvSpPr>
          <p:spPr>
            <a:xfrm>
              <a:off x="1029582" y="231150"/>
              <a:ext cx="9701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Main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131018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131018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062" y="638725"/>
            <a:ext cx="12178938" cy="5393712"/>
          </a:xfrm>
          <a:prstGeom prst="rect">
            <a:avLst/>
          </a:prstGeom>
          <a:solidFill>
            <a:srgbClr val="D3D3D5"/>
          </a:solidFill>
          <a:ln>
            <a:solidFill>
              <a:srgbClr val="D3D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517;p11" descr="https://deepsystems.ai/images/articles/amscreen.png"/>
          <p:cNvPicPr preferRelativeResize="0"/>
          <p:nvPr/>
        </p:nvPicPr>
        <p:blipFill rotWithShape="1">
          <a:blip r:embed="rId5">
            <a:alphaModFix/>
          </a:blip>
          <a:srcRect l="20363" t="15506" r="30365" b="10192"/>
          <a:stretch/>
        </p:blipFill>
        <p:spPr>
          <a:xfrm>
            <a:off x="3071247" y="1225912"/>
            <a:ext cx="6062567" cy="473165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316;p1">
            <a:hlinkClick r:id="rId6" action="ppaction://hlinksldjump"/>
          </p:cNvPr>
          <p:cNvSpPr/>
          <p:nvPr/>
        </p:nvSpPr>
        <p:spPr>
          <a:xfrm>
            <a:off x="9848519" y="4716280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Repair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16;p1"/>
          <p:cNvSpPr/>
          <p:nvPr/>
        </p:nvSpPr>
        <p:spPr>
          <a:xfrm>
            <a:off x="564314" y="1479877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Activate Vehicle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16;p1"/>
          <p:cNvSpPr/>
          <p:nvPr/>
        </p:nvSpPr>
        <p:spPr>
          <a:xfrm>
            <a:off x="561062" y="3098553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Start Virtual Driving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16;p1"/>
          <p:cNvSpPr/>
          <p:nvPr/>
        </p:nvSpPr>
        <p:spPr>
          <a:xfrm>
            <a:off x="560876" y="4716280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Report Issue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16;p1">
            <a:hlinkClick r:id="rId6" action="ppaction://hlinksldjump"/>
          </p:cNvPr>
          <p:cNvSpPr/>
          <p:nvPr/>
        </p:nvSpPr>
        <p:spPr>
          <a:xfrm>
            <a:off x="9848519" y="3094951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Emergency Stop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16;p1">
            <a:hlinkClick r:id="rId6" action="ppaction://hlinksldjump"/>
          </p:cNvPr>
          <p:cNvSpPr/>
          <p:nvPr/>
        </p:nvSpPr>
        <p:spPr>
          <a:xfrm>
            <a:off x="9852023" y="1473623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Activate Alarms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30" name="Rectangle 29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910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4525" y="799868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Description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of the project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4525" y="4422092"/>
            <a:ext cx="6966857" cy="769257"/>
            <a:chOff x="3497943" y="1683658"/>
            <a:chExt cx="6966857" cy="769257"/>
          </a:xfrm>
        </p:grpSpPr>
        <p:sp>
          <p:nvSpPr>
            <p:cNvPr id="11" name="Rounded Rectangle 10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Team dynamic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5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4525" y="2610980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Evaluation setup&amp; timeline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1705424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Requirements analysis &amp;methodology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34525" y="5327648"/>
            <a:ext cx="6966857" cy="769257"/>
            <a:chOff x="3497943" y="1683658"/>
            <a:chExt cx="6966857" cy="769257"/>
          </a:xfrm>
        </p:grpSpPr>
        <p:sp>
          <p:nvSpPr>
            <p:cNvPr id="23" name="Rounded Rectangle 22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Relevance with automotive industry 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6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3516536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Demonstration 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30525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4143375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0417" y="742950"/>
            <a:ext cx="43982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TEAM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DYNAMIC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0" name="Google Shape;604;p19"/>
          <p:cNvSpPr/>
          <p:nvPr/>
        </p:nvSpPr>
        <p:spPr>
          <a:xfrm>
            <a:off x="6153313" y="693132"/>
            <a:ext cx="3291840" cy="3291840"/>
          </a:xfrm>
          <a:prstGeom prst="ellipse">
            <a:avLst/>
          </a:prstGeom>
          <a:solidFill>
            <a:srgbClr val="0033CC">
              <a:alpha val="5137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05;p19"/>
          <p:cNvSpPr/>
          <p:nvPr/>
        </p:nvSpPr>
        <p:spPr>
          <a:xfrm>
            <a:off x="8417928" y="2711155"/>
            <a:ext cx="3291840" cy="3291840"/>
          </a:xfrm>
          <a:prstGeom prst="ellipse">
            <a:avLst/>
          </a:prstGeom>
          <a:solidFill>
            <a:srgbClr val="95ADEF">
              <a:alpha val="4980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06;p19"/>
          <p:cNvSpPr/>
          <p:nvPr/>
        </p:nvSpPr>
        <p:spPr>
          <a:xfrm>
            <a:off x="8412901" y="702211"/>
            <a:ext cx="3291840" cy="3291840"/>
          </a:xfrm>
          <a:prstGeom prst="ellipse">
            <a:avLst/>
          </a:prstGeom>
          <a:solidFill>
            <a:srgbClr val="00B050">
              <a:alpha val="5137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607;p19"/>
          <p:cNvSpPr/>
          <p:nvPr/>
        </p:nvSpPr>
        <p:spPr>
          <a:xfrm>
            <a:off x="6153313" y="2675818"/>
            <a:ext cx="3291840" cy="3291840"/>
          </a:xfrm>
          <a:prstGeom prst="ellipse">
            <a:avLst/>
          </a:prstGeom>
          <a:solidFill>
            <a:srgbClr val="7030A0">
              <a:alpha val="5137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608;p19"/>
          <p:cNvSpPr/>
          <p:nvPr/>
        </p:nvSpPr>
        <p:spPr>
          <a:xfrm>
            <a:off x="2045153" y="305192"/>
            <a:ext cx="1991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609;p19"/>
          <p:cNvSpPr/>
          <p:nvPr/>
        </p:nvSpPr>
        <p:spPr>
          <a:xfrm>
            <a:off x="7066593" y="1789684"/>
            <a:ext cx="102303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610;p19"/>
          <p:cNvSpPr/>
          <p:nvPr/>
        </p:nvSpPr>
        <p:spPr>
          <a:xfrm>
            <a:off x="6407966" y="5730988"/>
            <a:ext cx="8251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611;p19"/>
          <p:cNvSpPr/>
          <p:nvPr/>
        </p:nvSpPr>
        <p:spPr>
          <a:xfrm>
            <a:off x="4547958" y="2989222"/>
            <a:ext cx="188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0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Work division</a:t>
            </a:r>
            <a:endParaRPr sz="1400" b="0" i="0" u="none" strike="noStrike" cap="none" dirty="0">
              <a:solidFill>
                <a:srgbClr val="FFC000"/>
              </a:solidFill>
              <a:sym typeface="Arial"/>
            </a:endParaRPr>
          </a:p>
        </p:txBody>
      </p:sp>
      <p:cxnSp>
        <p:nvCxnSpPr>
          <p:cNvPr id="30" name="Google Shape;612;p19"/>
          <p:cNvCxnSpPr/>
          <p:nvPr/>
        </p:nvCxnSpPr>
        <p:spPr>
          <a:xfrm flipV="1">
            <a:off x="4629150" y="3355189"/>
            <a:ext cx="1668491" cy="2374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" name="Google Shape;613;p19"/>
          <p:cNvSpPr/>
          <p:nvPr/>
        </p:nvSpPr>
        <p:spPr>
          <a:xfrm>
            <a:off x="6912270" y="4424103"/>
            <a:ext cx="11913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ATHEER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614;p19"/>
          <p:cNvSpPr/>
          <p:nvPr/>
        </p:nvSpPr>
        <p:spPr>
          <a:xfrm>
            <a:off x="9414088" y="1860395"/>
            <a:ext cx="22781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ABDULRAHMAN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615;p19"/>
          <p:cNvSpPr/>
          <p:nvPr/>
        </p:nvSpPr>
        <p:spPr>
          <a:xfrm>
            <a:off x="9590054" y="4438617"/>
            <a:ext cx="16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ABDULLAH 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616;p19"/>
          <p:cNvSpPr/>
          <p:nvPr/>
        </p:nvSpPr>
        <p:spPr>
          <a:xfrm>
            <a:off x="6729842" y="3061656"/>
            <a:ext cx="1981633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DD40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sz="1400" b="0" i="0" u="none" strike="noStrike" cap="none" dirty="0">
              <a:solidFill>
                <a:srgbClr val="FFDD40"/>
              </a:solidFill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DD40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r>
              <a:rPr lang="en-US" sz="1600" b="0" i="0" u="none" strike="noStrike" cap="none" dirty="0">
                <a:solidFill>
                  <a:srgbClr val="FFDD4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600" b="0" i="0" u="none" strike="noStrike" cap="none" dirty="0">
              <a:solidFill>
                <a:srgbClr val="FFDD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617;p19"/>
          <p:cNvSpPr/>
          <p:nvPr/>
        </p:nvSpPr>
        <p:spPr>
          <a:xfrm>
            <a:off x="9496162" y="3062801"/>
            <a:ext cx="11624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DD40"/>
                </a:solidFill>
                <a:latin typeface="Calibri"/>
                <a:ea typeface="Calibri"/>
                <a:cs typeface="Calibri"/>
                <a:sym typeface="Calibri"/>
              </a:rPr>
              <a:t>5G</a:t>
            </a:r>
            <a:endParaRPr sz="1400" b="0" i="0" u="none" strike="noStrike" cap="none" dirty="0">
              <a:solidFill>
                <a:srgbClr val="FFDD40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DD40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  <a:endParaRPr sz="1600" b="1" i="0" u="none" strike="noStrike" cap="none" dirty="0">
              <a:solidFill>
                <a:srgbClr val="FFDD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618;p19"/>
          <p:cNvSpPr/>
          <p:nvPr/>
        </p:nvSpPr>
        <p:spPr>
          <a:xfrm>
            <a:off x="8374386" y="2121174"/>
            <a:ext cx="1058302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DD40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endParaRPr sz="1400" b="1" i="0" u="none" strike="noStrike" cap="none" dirty="0">
              <a:solidFill>
                <a:srgbClr val="FFDD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DD40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n-US" sz="1400" b="0" i="0" u="none" strike="noStrike" cap="none" dirty="0">
                <a:solidFill>
                  <a:srgbClr val="FFDD40"/>
                </a:solidFill>
                <a:sym typeface="Arial"/>
              </a:rPr>
              <a:t> </a:t>
            </a:r>
            <a:endParaRPr sz="1600" b="1" i="0" u="none" strike="noStrike" cap="none" dirty="0">
              <a:solidFill>
                <a:srgbClr val="FFDD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619;p19"/>
          <p:cNvSpPr/>
          <p:nvPr/>
        </p:nvSpPr>
        <p:spPr>
          <a:xfrm>
            <a:off x="8325817" y="4231611"/>
            <a:ext cx="116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 smtClean="0">
                <a:solidFill>
                  <a:srgbClr val="FFDD40"/>
                </a:solidFill>
                <a:sym typeface="Calibri"/>
              </a:rPr>
              <a:t>User </a:t>
            </a:r>
            <a:r>
              <a:rPr lang="en-US" b="1" dirty="0">
                <a:solidFill>
                  <a:srgbClr val="FFDD40"/>
                </a:solidFill>
                <a:sym typeface="Calibri"/>
              </a:rPr>
              <a:t>Experience</a:t>
            </a:r>
            <a:endParaRPr b="1" dirty="0">
              <a:solidFill>
                <a:srgbClr val="FFDD40"/>
              </a:solidFill>
              <a:sym typeface="Calibri"/>
            </a:endParaRPr>
          </a:p>
        </p:txBody>
      </p:sp>
      <p:sp>
        <p:nvSpPr>
          <p:cNvPr id="50" name="Google Shape;620;p19"/>
          <p:cNvSpPr/>
          <p:nvPr/>
        </p:nvSpPr>
        <p:spPr>
          <a:xfrm>
            <a:off x="6734299" y="4125373"/>
            <a:ext cx="162576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Solution Developer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Excellent organizer</a:t>
            </a: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621;p19"/>
          <p:cNvSpPr/>
          <p:nvPr/>
        </p:nvSpPr>
        <p:spPr>
          <a:xfrm>
            <a:off x="9219456" y="4133099"/>
            <a:ext cx="218040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Business strategists</a:t>
            </a: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Good communication skills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52" name="Google Shape;622;p19"/>
          <p:cNvSpPr/>
          <p:nvPr/>
        </p:nvSpPr>
        <p:spPr>
          <a:xfrm>
            <a:off x="9308291" y="1481355"/>
            <a:ext cx="247215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Networking Engineer</a:t>
            </a:r>
            <a:endParaRPr sz="1400" b="0" i="1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Excellent documentation skills</a:t>
            </a: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623;p19"/>
          <p:cNvSpPr/>
          <p:nvPr/>
        </p:nvSpPr>
        <p:spPr>
          <a:xfrm>
            <a:off x="6568011" y="1441902"/>
            <a:ext cx="185339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Market researcher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Strong analytical skills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54" name="Google Shape;624;p19"/>
          <p:cNvSpPr/>
          <p:nvPr/>
        </p:nvSpPr>
        <p:spPr>
          <a:xfrm>
            <a:off x="228132" y="6124595"/>
            <a:ext cx="135806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DD40"/>
                </a:solidFill>
                <a:latin typeface="Arial"/>
                <a:ea typeface="Arial"/>
                <a:cs typeface="Arial"/>
                <a:sym typeface="Arial"/>
              </a:rPr>
              <a:t>Work division</a:t>
            </a:r>
            <a:endParaRPr sz="1400" b="0" i="0" u="none" strike="noStrike" cap="none" dirty="0">
              <a:solidFill>
                <a:srgbClr val="FFDD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625;p19"/>
          <p:cNvSpPr/>
          <p:nvPr/>
        </p:nvSpPr>
        <p:spPr>
          <a:xfrm>
            <a:off x="227696" y="6373361"/>
            <a:ext cx="247856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Key strengths of team member</a:t>
            </a: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626;p19"/>
          <p:cNvSpPr/>
          <p:nvPr/>
        </p:nvSpPr>
        <p:spPr>
          <a:xfrm>
            <a:off x="201500" y="5885767"/>
            <a:ext cx="71365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7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9942" y="391885"/>
            <a:ext cx="3773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PROBLEM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STATMENT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61972" y="2851148"/>
            <a:ext cx="653142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Road condition </a:t>
            </a:r>
            <a:endParaRPr lang="en-US" sz="4400" b="1" dirty="0" smtClean="0">
              <a:solidFill>
                <a:srgbClr val="FFC000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one of the main causes of road safety level around all around the world. </a:t>
            </a: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his project </a:t>
            </a:r>
            <a:r>
              <a:rPr lang="en-US" dirty="0">
                <a:solidFill>
                  <a:schemeClr val="bg1"/>
                </a:solidFill>
              </a:rPr>
              <a:t>seeks to improve </a:t>
            </a:r>
            <a:r>
              <a:rPr lang="en-US" dirty="0" smtClean="0">
                <a:solidFill>
                  <a:schemeClr val="bg1"/>
                </a:solidFill>
              </a:rPr>
              <a:t>road condition by address an new </a:t>
            </a:r>
            <a:r>
              <a:rPr lang="en-US" dirty="0">
                <a:solidFill>
                  <a:schemeClr val="bg1"/>
                </a:solidFill>
              </a:rPr>
              <a:t>techniques for </a:t>
            </a:r>
            <a:r>
              <a:rPr lang="en-US" dirty="0" smtClean="0">
                <a:solidFill>
                  <a:schemeClr val="bg1"/>
                </a:solidFill>
              </a:rPr>
              <a:t>road quality inspection </a:t>
            </a:r>
            <a:r>
              <a:rPr lang="en-US" dirty="0">
                <a:solidFill>
                  <a:schemeClr val="bg1"/>
                </a:solidFill>
              </a:rPr>
              <a:t>process </a:t>
            </a:r>
            <a:r>
              <a:rPr lang="en-US" dirty="0" smtClean="0">
                <a:solidFill>
                  <a:schemeClr val="bg1"/>
                </a:solidFill>
              </a:rPr>
              <a:t>and instance fixing through </a:t>
            </a:r>
            <a:r>
              <a:rPr lang="en-US" dirty="0">
                <a:solidFill>
                  <a:schemeClr val="bg1"/>
                </a:solidFill>
              </a:rPr>
              <a:t>emerging technologies.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3" y="2954490"/>
            <a:ext cx="1393672" cy="139367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pic>
        <p:nvPicPr>
          <p:cNvPr id="11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Street Life, Street, Old, Delhi, City, India, Transport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23599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709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8" name="Group 2047"/>
          <p:cNvGrpSpPr/>
          <p:nvPr/>
        </p:nvGrpSpPr>
        <p:grpSpPr>
          <a:xfrm>
            <a:off x="4219599" y="1328847"/>
            <a:ext cx="7203144" cy="5280328"/>
            <a:chOff x="4306685" y="443476"/>
            <a:chExt cx="7203144" cy="5280328"/>
          </a:xfrm>
        </p:grpSpPr>
        <p:sp>
          <p:nvSpPr>
            <p:cNvPr id="373" name="Google Shape;373;g9aad21ee70_1_75"/>
            <p:cNvSpPr/>
            <p:nvPr/>
          </p:nvSpPr>
          <p:spPr>
            <a:xfrm>
              <a:off x="4306685" y="3415480"/>
              <a:ext cx="7203144" cy="2308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/>
              </a:r>
              <a:b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/>
              </a:r>
              <a:b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Due to hitting a pothole - or taking the wrong measures to avoid one - can also lead to a crash resulting in injuries or worse. A blown tire or broken suspension part can cause you to lose control of your vehicle, as can a split-second decision to stomp on the brakes or suddenly swerve out of your lane to avoid a pothole.</a:t>
              </a:r>
              <a:b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313084" y="443476"/>
              <a:ext cx="7186766" cy="3203719"/>
              <a:chOff x="4262284" y="678426"/>
              <a:chExt cx="7186766" cy="3203719"/>
            </a:xfrm>
          </p:grpSpPr>
          <p:pic>
            <p:nvPicPr>
              <p:cNvPr id="2050" name="Picture 2" descr="Tamil Nadu reports 231 new Covid-19 cases, state tally rises to 2,757 -  India News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8348" y="699385"/>
                <a:ext cx="3048881" cy="1885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4286251" y="2712594"/>
                <a:ext cx="3033486" cy="1169551"/>
              </a:xfrm>
              <a:prstGeom prst="rect">
                <a:avLst/>
              </a:prstGeom>
              <a:solidFill>
                <a:srgbClr val="FFFFFF">
                  <a:alpha val="30196"/>
                </a:srgbClr>
              </a:solidFill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India has one of the most pothole stricken road networks. In 2017, potholes killed 3,597 people in India</a:t>
                </a:r>
                <a:r>
                  <a:rPr lang="en-US" dirty="0" smtClean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lvl="0"/>
                <a:endParaRPr lang="en-US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/>
                <a:endParaRPr lang="en-US" dirty="0">
                  <a:solidFill>
                    <a:schemeClr val="tx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260773" y="2683863"/>
                <a:ext cx="3188277" cy="1169551"/>
              </a:xfrm>
              <a:prstGeom prst="rect">
                <a:avLst/>
              </a:prstGeom>
              <a:solidFill>
                <a:srgbClr val="FFFFFF">
                  <a:alpha val="3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</a:rPr>
                  <a:t>Newly surfaced roads with no lane markings are often seen by motorists as a green pass to speed and cut lanes. But most of </a:t>
                </a:r>
                <a:r>
                  <a:rPr lang="en-US" dirty="0" smtClean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</a:rPr>
                  <a:t>roads </a:t>
                </a:r>
                <a:r>
                  <a:rPr lang="en-US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</a:rPr>
                  <a:t>have little or no markings and uneven signage.</a:t>
                </a:r>
              </a:p>
            </p:txBody>
          </p:sp>
          <p:pic>
            <p:nvPicPr>
              <p:cNvPr id="374" name="Google Shape;374;g9aad21ee70_1_75" descr="Centre asks State govts to compensate pothole victims - The Hindu"/>
              <p:cNvPicPr preferRelativeResize="0"/>
              <p:nvPr/>
            </p:nvPicPr>
            <p:blipFill rotWithShape="1">
              <a:blip r:embed="rId6"/>
              <a:srcRect/>
              <a:stretch/>
            </p:blipFill>
            <p:spPr>
              <a:xfrm>
                <a:off x="4262284" y="678426"/>
                <a:ext cx="3067050" cy="188595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329310" y="2096727"/>
                <a:ext cx="15394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bg1"/>
                    </a:solidFill>
                    <a:latin typeface="STC Forward" panose="00000500000000000000" pitchFamily="2" charset="-78"/>
                    <a:ea typeface="Calibri"/>
                    <a:cs typeface="STC Forward" panose="00000500000000000000" pitchFamily="2" charset="-78"/>
                    <a:sym typeface="Calibri"/>
                  </a:rPr>
                  <a:t>Potholes </a:t>
                </a:r>
                <a:endParaRPr lang="en-US" sz="2400" b="1" dirty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370631" y="2052278"/>
                <a:ext cx="224475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STC Forward" panose="00000500000000000000" pitchFamily="2" charset="-78"/>
                    <a:ea typeface="Calibri"/>
                    <a:cs typeface="STC Forward" panose="00000500000000000000" pitchFamily="2" charset="-78"/>
                    <a:sym typeface="Calibri"/>
                  </a:rPr>
                  <a:t>Lane marking</a:t>
                </a:r>
                <a:endParaRPr lang="en-US" sz="2400" b="1" dirty="0">
                  <a:solidFill>
                    <a:schemeClr val="bg1"/>
                  </a:solidFill>
                  <a:latin typeface="STC Forward" panose="00000500000000000000" pitchFamily="2" charset="-78"/>
                  <a:ea typeface="Calibri"/>
                  <a:cs typeface="STC Forward" panose="00000500000000000000" pitchFamily="2" charset="-78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189258" y="254000"/>
            <a:ext cx="3003885" cy="3331029"/>
            <a:chOff x="189258" y="254000"/>
            <a:chExt cx="3003885" cy="3331029"/>
          </a:xfrm>
        </p:grpSpPr>
        <p:sp>
          <p:nvSpPr>
            <p:cNvPr id="55" name="Google Shape;372;g9aad21ee70_1_75"/>
            <p:cNvSpPr/>
            <p:nvPr/>
          </p:nvSpPr>
          <p:spPr>
            <a:xfrm>
              <a:off x="189258" y="254000"/>
              <a:ext cx="3003885" cy="3331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endParaRPr lang="en-US" sz="36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  <a:p>
              <a:pPr marL="0" lvl="0" indent="0">
                <a:buFont typeface="Arial"/>
                <a:buNone/>
              </a:pP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Challenges </a:t>
              </a:r>
              <a:r>
                <a:rPr lang="en-US" sz="3600" b="1" dirty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in Indian </a:t>
              </a: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roads</a:t>
              </a:r>
              <a:endParaRPr sz="36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07544" y="324094"/>
              <a:ext cx="54534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>
                  <a:solidFill>
                    <a:srgbClr val="FFC000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“</a:t>
              </a:r>
            </a:p>
          </p:txBody>
        </p:sp>
      </p:grpSp>
      <p:sp>
        <p:nvSpPr>
          <p:cNvPr id="2053" name="Footer Placeholder 20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051" name="Slide Number Placeholder 20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8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Street Life, Street, Old, Delhi, City, India, Transport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23599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709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379;g9aad21ee70_1_89" descr="Contractors, state should be pinned for killer crate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2323" y="464456"/>
            <a:ext cx="6554220" cy="495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80;g9aad21ee70_1_89"/>
          <p:cNvSpPr/>
          <p:nvPr/>
        </p:nvSpPr>
        <p:spPr>
          <a:xfrm>
            <a:off x="5138056" y="5628696"/>
            <a:ext cx="5721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Potholes killed 3,597 across India in 2017, terror 803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9258" y="254000"/>
            <a:ext cx="3003885" cy="3331029"/>
            <a:chOff x="189258" y="254000"/>
            <a:chExt cx="3003885" cy="3331029"/>
          </a:xfrm>
        </p:grpSpPr>
        <p:sp>
          <p:nvSpPr>
            <p:cNvPr id="18" name="Google Shape;372;g9aad21ee70_1_75"/>
            <p:cNvSpPr/>
            <p:nvPr/>
          </p:nvSpPr>
          <p:spPr>
            <a:xfrm>
              <a:off x="189258" y="254000"/>
              <a:ext cx="3003885" cy="3331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endParaRPr lang="en-US" sz="36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  <a:p>
              <a:pPr marL="0" lvl="0" indent="0">
                <a:buFont typeface="Arial"/>
                <a:buNone/>
              </a:pP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Challenges </a:t>
              </a:r>
              <a:r>
                <a:rPr lang="en-US" sz="3600" b="1" dirty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in Indian </a:t>
              </a: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roads</a:t>
              </a:r>
              <a:endParaRPr sz="36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7544" y="324094"/>
              <a:ext cx="54534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>
                  <a:solidFill>
                    <a:srgbClr val="FFC000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“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11" name="Google Shape;520;p11"/>
          <p:cNvSpPr txBox="1"/>
          <p:nvPr/>
        </p:nvSpPr>
        <p:spPr>
          <a:xfrm>
            <a:off x="3687097" y="6537122"/>
            <a:ext cx="563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</a:t>
            </a:r>
            <a:endParaRPr sz="8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lvl="0">
              <a:buSzPts val="1100"/>
            </a:pPr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https://timesofindia.indiatimes.com/india/potholes-killed-3597-across-india-in-2017-terror-803/articleshow/64992956.cms</a:t>
            </a:r>
          </a:p>
        </p:txBody>
      </p:sp>
    </p:spTree>
    <p:extLst>
      <p:ext uri="{BB962C8B-B14F-4D97-AF65-F5344CB8AC3E}">
        <p14:creationId xmlns:p14="http://schemas.microsoft.com/office/powerpoint/2010/main" val="41892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Street Life, Street, Old, Delhi, City, India, Transport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23599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709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85;g9aad21ee70_1_94"/>
          <p:cNvSpPr/>
          <p:nvPr/>
        </p:nvSpPr>
        <p:spPr>
          <a:xfrm>
            <a:off x="213017" y="2593170"/>
            <a:ext cx="401022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Cost of challenges </a:t>
            </a:r>
            <a:r>
              <a:rPr lang="en-US" sz="1800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93;g9aad21ee70_1_94"/>
          <p:cNvSpPr/>
          <p:nvPr/>
        </p:nvSpPr>
        <p:spPr>
          <a:xfrm>
            <a:off x="8451272" y="2050835"/>
            <a:ext cx="3394365" cy="3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1" name="Group 2050"/>
          <p:cNvGrpSpPr/>
          <p:nvPr/>
        </p:nvGrpSpPr>
        <p:grpSpPr>
          <a:xfrm>
            <a:off x="4689126" y="3141247"/>
            <a:ext cx="6602329" cy="1245099"/>
            <a:chOff x="5492690" y="3335210"/>
            <a:chExt cx="6602329" cy="1245099"/>
          </a:xfrm>
        </p:grpSpPr>
        <p:grpSp>
          <p:nvGrpSpPr>
            <p:cNvPr id="13" name="Group 12"/>
            <p:cNvGrpSpPr/>
            <p:nvPr/>
          </p:nvGrpSpPr>
          <p:grpSpPr>
            <a:xfrm>
              <a:off x="5492690" y="3335210"/>
              <a:ext cx="6602329" cy="1245099"/>
              <a:chOff x="7729539" y="671513"/>
              <a:chExt cx="6602329" cy="1245099"/>
            </a:xfrm>
          </p:grpSpPr>
          <p:sp>
            <p:nvSpPr>
              <p:cNvPr id="16" name="Google Shape;345;p4"/>
              <p:cNvSpPr/>
              <p:nvPr/>
            </p:nvSpPr>
            <p:spPr>
              <a:xfrm>
                <a:off x="9039431" y="823882"/>
                <a:ext cx="5292437" cy="1092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/>
                <a:r>
                  <a:rPr lang="en-US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Potholes are a major factor in causing axle &amp; suspension failure, which counts for a third of mechanical issues on Mumbai roads and costs motorists an estimated </a:t>
                </a: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Rs.2.8 million </a:t>
                </a:r>
                <a:r>
                  <a:rPr lang="en-US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every year. </a:t>
                </a:r>
                <a:endParaRPr lang="en-US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729539" y="671513"/>
                <a:ext cx="1097280" cy="1097280"/>
              </a:xfrm>
              <a:prstGeom prst="ellipse">
                <a:avLst/>
              </a:prstGeom>
              <a:solidFill>
                <a:srgbClr val="FFFFFF">
                  <a:alpha val="30980"/>
                </a:srgbClr>
              </a:solidFill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b="1" dirty="0" smtClean="0"/>
                  <a:t>2.8</a:t>
                </a:r>
                <a:endParaRPr lang="en-US" sz="3200" b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749637" y="4003961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DD40"/>
                  </a:solidFill>
                </a:rPr>
                <a:t>M </a:t>
              </a:r>
              <a:r>
                <a:rPr lang="en-US" b="1" dirty="0" err="1" smtClean="0">
                  <a:solidFill>
                    <a:srgbClr val="FFDD40"/>
                  </a:solidFill>
                </a:rPr>
                <a:t>Rs</a:t>
              </a:r>
              <a:endParaRPr lang="en-US" b="1" dirty="0">
                <a:solidFill>
                  <a:srgbClr val="FFDD40"/>
                </a:solidFill>
              </a:endParaRPr>
            </a:p>
          </p:txBody>
        </p:sp>
      </p:grpSp>
      <p:grpSp>
        <p:nvGrpSpPr>
          <p:cNvPr id="2050" name="Group 2049"/>
          <p:cNvGrpSpPr/>
          <p:nvPr/>
        </p:nvGrpSpPr>
        <p:grpSpPr>
          <a:xfrm>
            <a:off x="4716834" y="4595973"/>
            <a:ext cx="6699311" cy="1286664"/>
            <a:chOff x="9177998" y="3321355"/>
            <a:chExt cx="6699311" cy="1286664"/>
          </a:xfrm>
        </p:grpSpPr>
        <p:grpSp>
          <p:nvGrpSpPr>
            <p:cNvPr id="18" name="Group 17"/>
            <p:cNvGrpSpPr/>
            <p:nvPr/>
          </p:nvGrpSpPr>
          <p:grpSpPr>
            <a:xfrm>
              <a:off x="9177998" y="3321355"/>
              <a:ext cx="6699311" cy="1286664"/>
              <a:chOff x="7729539" y="671513"/>
              <a:chExt cx="6699311" cy="1286664"/>
            </a:xfrm>
          </p:grpSpPr>
          <p:sp>
            <p:nvSpPr>
              <p:cNvPr id="19" name="Google Shape;345;p4"/>
              <p:cNvSpPr/>
              <p:nvPr/>
            </p:nvSpPr>
            <p:spPr>
              <a:xfrm>
                <a:off x="9108705" y="865447"/>
                <a:ext cx="5320145" cy="1092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/>
                <a:r>
                  <a:rPr lang="en-US" dirty="0" smtClean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Authorities currently pay out more than </a:t>
                </a: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Rs.50 million </a:t>
                </a:r>
                <a:r>
                  <a:rPr lang="en-US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compensation claims due to poor roads. </a:t>
                </a:r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729539" y="671513"/>
                <a:ext cx="1097280" cy="1097280"/>
              </a:xfrm>
              <a:prstGeom prst="ellipse">
                <a:avLst/>
              </a:prstGeom>
              <a:solidFill>
                <a:srgbClr val="FFFFFF">
                  <a:alpha val="30980"/>
                </a:srgbClr>
              </a:solidFill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b="1" dirty="0" smtClean="0"/>
                  <a:t>50</a:t>
                </a:r>
                <a:endParaRPr lang="en-US" sz="32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9434946" y="4003961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DD40"/>
                  </a:solidFill>
                </a:rPr>
                <a:t>M </a:t>
              </a:r>
              <a:r>
                <a:rPr lang="en-US" b="1" dirty="0" err="1" smtClean="0">
                  <a:solidFill>
                    <a:srgbClr val="FFDD40"/>
                  </a:solidFill>
                </a:rPr>
                <a:t>Rs</a:t>
              </a:r>
              <a:endParaRPr lang="en-US" b="1" dirty="0">
                <a:solidFill>
                  <a:srgbClr val="FFDD4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89258" y="254000"/>
            <a:ext cx="3003885" cy="3331029"/>
            <a:chOff x="189258" y="254000"/>
            <a:chExt cx="3003885" cy="3331029"/>
          </a:xfrm>
        </p:grpSpPr>
        <p:sp>
          <p:nvSpPr>
            <p:cNvPr id="372" name="Google Shape;372;g9aad21ee70_1_75"/>
            <p:cNvSpPr/>
            <p:nvPr/>
          </p:nvSpPr>
          <p:spPr>
            <a:xfrm>
              <a:off x="189258" y="254000"/>
              <a:ext cx="3003885" cy="3331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endParaRPr lang="en-US" sz="36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  <a:p>
              <a:pPr marL="0" lvl="0" indent="0">
                <a:buFont typeface="Arial"/>
                <a:buNone/>
              </a:pP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Challenges </a:t>
              </a:r>
              <a:r>
                <a:rPr lang="en-US" sz="3600" b="1" dirty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in Indian </a:t>
              </a: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roads</a:t>
              </a:r>
              <a:endParaRPr sz="36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07544" y="324094"/>
              <a:ext cx="54534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>
                  <a:solidFill>
                    <a:srgbClr val="FFC000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“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239492" y="573477"/>
            <a:ext cx="7162799" cy="1987887"/>
            <a:chOff x="4419600" y="3981695"/>
            <a:chExt cx="7162799" cy="1987887"/>
          </a:xfrm>
        </p:grpSpPr>
        <p:grpSp>
          <p:nvGrpSpPr>
            <p:cNvPr id="2" name="Group 1"/>
            <p:cNvGrpSpPr/>
            <p:nvPr/>
          </p:nvGrpSpPr>
          <p:grpSpPr>
            <a:xfrm>
              <a:off x="4419600" y="4112557"/>
              <a:ext cx="7159337" cy="1857025"/>
              <a:chOff x="669966" y="4353056"/>
              <a:chExt cx="10801049" cy="2523776"/>
            </a:xfrm>
          </p:grpSpPr>
          <p:pic>
            <p:nvPicPr>
              <p:cNvPr id="7" name="Google Shape;394;g9aad21ee70_1_94" descr="How much Does it Cost to Fix a Pothole in Asphalt Pavement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831961" y="4400101"/>
                <a:ext cx="2639054" cy="24767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95;g9aad21ee70_1_94" descr="Money cut from road budgets would fill 8m potholes, councils claim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427603" y="4381272"/>
                <a:ext cx="4403075" cy="24767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396;g9aad21ee70_1_94" descr="Gujarat government cuts traffic violation fines under MV Act 201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69966" y="4353056"/>
                <a:ext cx="3752170" cy="25127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4571999" y="3981695"/>
              <a:ext cx="7010400" cy="31321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 algn="ctr">
                <a:buSzPts val="1800"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Manual inspection inefficient and reliant on experts</a:t>
              </a:r>
              <a:endParaRPr lang="en-US" sz="1100" b="1" dirty="0"/>
            </a:p>
          </p:txBody>
        </p:sp>
      </p:grpSp>
      <p:grpSp>
        <p:nvGrpSpPr>
          <p:cNvPr id="22" name="Google Shape;386;g9aad21ee70_1_94"/>
          <p:cNvGrpSpPr/>
          <p:nvPr/>
        </p:nvGrpSpPr>
        <p:grpSpPr>
          <a:xfrm>
            <a:off x="4031673" y="180109"/>
            <a:ext cx="1039091" cy="997527"/>
            <a:chOff x="3409950" y="733425"/>
            <a:chExt cx="5372100" cy="5391150"/>
          </a:xfrm>
        </p:grpSpPr>
        <p:pic>
          <p:nvPicPr>
            <p:cNvPr id="23" name="Google Shape;387;g9aad21ee70_1_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09950" y="733425"/>
              <a:ext cx="5372100" cy="539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388;g9aad21ee70_1_94" descr="Dollar Sign - Free Icons: Easy to Download and U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050064" y="2365828"/>
              <a:ext cx="570021" cy="570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389;g9aad21ee70_1_94" descr="Dollar Sign - Free Icons: Easy to Download and U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07998" y="2837637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390;g9aad21ee70_1_94" descr="Dollar Sign - Free Icons: Easy to Download and U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66509" y="3429000"/>
              <a:ext cx="361581" cy="361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391;g9aad21ee70_1_94" descr="Dollar Sign - Free Icons: Easy to Download and U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66509" y="3789557"/>
              <a:ext cx="209311" cy="209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392;g9aad21ee70_1_94" descr="Dollar Sign - Free Icons: Easy to Download and U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412992" y="3973608"/>
              <a:ext cx="280492" cy="280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3" name="Footer Placeholder 20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052" name="Slide Number Placeholder 20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4525" y="1482037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Challenge description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4525" y="3293149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System design &amp; data set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2387593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Solution	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4198705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</a:t>
              </a:r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Relevance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with automotive industry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899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rgbClr val="1D252D"/>
      </a:dk1>
      <a:lt1>
        <a:srgbClr val="FFFFFF"/>
      </a:lt1>
      <a:dk2>
        <a:srgbClr val="4F008C"/>
      </a:dk2>
      <a:lt2>
        <a:srgbClr val="FF375E"/>
      </a:lt2>
      <a:accent1>
        <a:srgbClr val="FFDD40"/>
      </a:accent1>
      <a:accent2>
        <a:srgbClr val="FF6A39"/>
      </a:accent2>
      <a:accent3>
        <a:srgbClr val="00C48C"/>
      </a:accent3>
      <a:accent4>
        <a:srgbClr val="1BCED8"/>
      </a:accent4>
      <a:accent5>
        <a:srgbClr val="A54EE1"/>
      </a:accent5>
      <a:accent6>
        <a:srgbClr val="8E9AA0"/>
      </a:accent6>
      <a:hlink>
        <a:srgbClr val="4F008C"/>
      </a:hlink>
      <a:folHlink>
        <a:srgbClr val="4F00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2816</Words>
  <Application>Microsoft Office PowerPoint</Application>
  <PresentationFormat>Widescreen</PresentationFormat>
  <Paragraphs>779</Paragraphs>
  <Slides>44</Slides>
  <Notes>20</Notes>
  <HiddenSlides>18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 Roboto Mono'</vt:lpstr>
      <vt:lpstr>Arial</vt:lpstr>
      <vt:lpstr>Calibri</vt:lpstr>
      <vt:lpstr>Google Sans</vt:lpstr>
      <vt:lpstr>Roboto Mono</vt:lpstr>
      <vt:lpstr>Sakkal Majalla</vt:lpstr>
      <vt:lpstr>STC Forward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Atheer K. Alsaif</dc:creator>
  <cp:lastModifiedBy>Atheer K. Alsaif</cp:lastModifiedBy>
  <cp:revision>70</cp:revision>
  <dcterms:created xsi:type="dcterms:W3CDTF">2020-08-25T18:17:39Z</dcterms:created>
  <dcterms:modified xsi:type="dcterms:W3CDTF">2020-11-28T11:58:17Z</dcterms:modified>
</cp:coreProperties>
</file>